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4"/>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7"/>
    <p:restoredTop sz="75184" autoAdjust="0"/>
  </p:normalViewPr>
  <p:slideViewPr>
    <p:cSldViewPr snapToObjects="1">
      <p:cViewPr varScale="1">
        <p:scale>
          <a:sx n="66" d="100"/>
          <a:sy n="66" d="100"/>
        </p:scale>
        <p:origin x="13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5EEDBEF-85B8-694A-874A-2716306C2B41}" type="datetimeFigureOut">
              <a:rPr lang="en-US" smtClean="0"/>
              <a:t>7/28/2020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0F091A6-0FFF-7347-A992-07EE1F28F2C7}" type="slidenum">
              <a:rPr lang="en-US" smtClean="0"/>
              <a:t>‹#›</a:t>
            </a:fld>
            <a:endParaRPr lang="en-US"/>
          </a:p>
        </p:txBody>
      </p:sp>
    </p:spTree>
    <p:extLst>
      <p:ext uri="{BB962C8B-B14F-4D97-AF65-F5344CB8AC3E}">
        <p14:creationId xmlns:p14="http://schemas.microsoft.com/office/powerpoint/2010/main" val="371601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ahm.com.au/new-pa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This education resource has been produced by Mildura Arts Centre for teachers to use in the classroom pre or post their Mildura Arts Centre gallery visit.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 reproduction and communication of this resource is permitted for educational purposes only.</a:t>
            </a:r>
            <a:endParaRPr lang="en-US" sz="1200" b="1" dirty="0" smtClean="0">
              <a:solidFill>
                <a:schemeClr val="tx1"/>
              </a:solidFill>
              <a:latin typeface="Arial" panose="020B0604020202020204" pitchFamily="34" charset="0"/>
              <a:cs typeface="Arial" panose="020B0604020202020204" pitchFamily="34" charset="0"/>
            </a:endParaRPr>
          </a:p>
          <a:p>
            <a:pPr>
              <a:lnSpc>
                <a:spcPct val="100000"/>
              </a:lnSpc>
            </a:pPr>
            <a:endParaRPr lang="en-US" sz="1200" b="1" dirty="0" smtClean="0">
              <a:solidFill>
                <a:schemeClr val="tx1"/>
              </a:solidFill>
              <a:latin typeface="Arial" panose="020B0604020202020204" pitchFamily="34" charset="0"/>
              <a:cs typeface="Arial" panose="020B0604020202020204" pitchFamily="34" charset="0"/>
            </a:endParaRPr>
          </a:p>
          <a:p>
            <a:pPr>
              <a:lnSpc>
                <a:spcPct val="100000"/>
              </a:lnSpc>
            </a:pPr>
            <a:r>
              <a:rPr lang="en-US" sz="1200" b="1" dirty="0" smtClean="0">
                <a:solidFill>
                  <a:schemeClr val="tx1"/>
                </a:solidFill>
                <a:latin typeface="Arial" panose="020B0604020202020204" pitchFamily="34" charset="0"/>
                <a:cs typeface="Arial" panose="020B0604020202020204" pitchFamily="34" charset="0"/>
              </a:rPr>
              <a:t>HOW TO USE THIS RESOURCE: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latin typeface="Arial" panose="020B0604020202020204" pitchFamily="34" charset="0"/>
                <a:cs typeface="Arial" panose="020B0604020202020204" pitchFamily="34" charset="0"/>
              </a:rPr>
              <a:t>Recommended to be used as a classroom presentation and discussion tool to support student learning. </a:t>
            </a:r>
          </a:p>
          <a:p>
            <a:pPr marL="285750" indent="-285750">
              <a:lnSpc>
                <a:spcPct val="100000"/>
              </a:lnSpc>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Slide content is suitable for students. </a:t>
            </a:r>
          </a:p>
          <a:p>
            <a:pPr marL="285750" indent="-285750">
              <a:lnSpc>
                <a:spcPct val="100000"/>
              </a:lnSpc>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Notes content is for teachers to expand upon concepts in slides.</a:t>
            </a:r>
          </a:p>
          <a:p>
            <a:pPr marL="285750" indent="-285750">
              <a:lnSpc>
                <a:spcPct val="100000"/>
              </a:lnSpc>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Discussion questions are prompts for teachers to lead classroom conversations that further support students learning.</a:t>
            </a:r>
          </a:p>
          <a:p>
            <a:pPr marL="285750" indent="-285750">
              <a:lnSpc>
                <a:spcPct val="100000"/>
              </a:lnSpc>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This PowerPoint has an accompanying Word document to test student’s </a:t>
            </a:r>
            <a:r>
              <a:rPr lang="en-GB" sz="1200" kern="1200" dirty="0" smtClean="0">
                <a:solidFill>
                  <a:schemeClr val="tx1"/>
                </a:solidFill>
                <a:effectLst/>
                <a:latin typeface="Arial" panose="020B0604020202020204" pitchFamily="34" charset="0"/>
                <a:ea typeface="+mn-ea"/>
                <a:cs typeface="Arial" panose="020B0604020202020204" pitchFamily="34" charset="0"/>
              </a:rPr>
              <a:t>knowledge for Studio Arts, Unit 4 Outcome 3.</a:t>
            </a:r>
            <a:r>
              <a:rPr lang="en-AU" sz="1200" dirty="0" smtClean="0">
                <a:effectLst/>
                <a:latin typeface="Arial" panose="020B0604020202020204" pitchFamily="34" charset="0"/>
                <a:cs typeface="Arial" panose="020B0604020202020204" pitchFamily="34" charset="0"/>
              </a:rPr>
              <a:t> </a:t>
            </a:r>
          </a:p>
          <a:p>
            <a:pPr marL="0" indent="0">
              <a:lnSpc>
                <a:spcPct val="100000"/>
              </a:lnSpc>
              <a:buFont typeface="Arial" panose="020B0604020202020204" pitchFamily="34" charset="0"/>
              <a:buNone/>
            </a:pPr>
            <a:endParaRPr lang="en-US" sz="120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1200" dirty="0" smtClean="0">
                <a:solidFill>
                  <a:schemeClr val="tx1"/>
                </a:solidFill>
                <a:latin typeface="Arial" panose="020B0604020202020204" pitchFamily="34" charset="0"/>
                <a:cs typeface="Arial" panose="020B0604020202020204" pitchFamily="34" charset="0"/>
              </a:rPr>
              <a:t>INFORMATION ABOUT VISITING: milduraartscentre.com.au/Visit-us/Gallery.aspx </a:t>
            </a:r>
          </a:p>
          <a:p>
            <a:pPr marL="0" indent="0">
              <a:lnSpc>
                <a:spcPct val="100000"/>
              </a:lnSpc>
              <a:buFont typeface="Arial" panose="020B0604020202020204" pitchFamily="34" charset="0"/>
              <a:buNone/>
            </a:pPr>
            <a:r>
              <a:rPr lang="en-US" sz="1200" dirty="0" smtClean="0">
                <a:solidFill>
                  <a:schemeClr val="tx1"/>
                </a:solidFill>
                <a:latin typeface="Arial" panose="020B0604020202020204" pitchFamily="34" charset="0"/>
                <a:cs typeface="Arial" panose="020B0604020202020204" pitchFamily="34" charset="0"/>
              </a:rPr>
              <a:t>CURRENT EXHIBITION: milduraartscentre.com.au/</a:t>
            </a:r>
            <a:r>
              <a:rPr lang="en-US" sz="1200" dirty="0" err="1" smtClean="0">
                <a:solidFill>
                  <a:schemeClr val="tx1"/>
                </a:solidFill>
                <a:latin typeface="Arial" panose="020B0604020202020204" pitchFamily="34" charset="0"/>
                <a:cs typeface="Arial" panose="020B0604020202020204" pitchFamily="34" charset="0"/>
              </a:rPr>
              <a:t>Whats</a:t>
            </a:r>
            <a:r>
              <a:rPr lang="en-US" sz="1200" dirty="0" smtClean="0">
                <a:solidFill>
                  <a:schemeClr val="tx1"/>
                </a:solidFill>
                <a:latin typeface="Arial" panose="020B0604020202020204" pitchFamily="34" charset="0"/>
                <a:cs typeface="Arial" panose="020B0604020202020204" pitchFamily="34" charset="0"/>
              </a:rPr>
              <a:t>-On/Exhibitions.aspx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Arial" panose="020B0604020202020204" pitchFamily="34" charset="0"/>
                <a:cs typeface="Arial" panose="020B0604020202020204" pitchFamily="34" charset="0"/>
              </a:rPr>
              <a:t>_____________________________________</a:t>
            </a:r>
          </a:p>
        </p:txBody>
      </p:sp>
      <p:sp>
        <p:nvSpPr>
          <p:cNvPr id="4" name="Slide Number Placeholder 3"/>
          <p:cNvSpPr>
            <a:spLocks noGrp="1"/>
          </p:cNvSpPr>
          <p:nvPr>
            <p:ph type="sldNum" sz="quarter" idx="10"/>
          </p:nvPr>
        </p:nvSpPr>
        <p:spPr/>
        <p:txBody>
          <a:bodyPr/>
          <a:lstStyle/>
          <a:p>
            <a:fld id="{A0F091A6-0FFF-7347-A992-07EE1F28F2C7}" type="slidenum">
              <a:rPr lang="en-US" smtClean="0"/>
              <a:t>1</a:t>
            </a:fld>
            <a:endParaRPr lang="en-US"/>
          </a:p>
        </p:txBody>
      </p:sp>
    </p:spTree>
    <p:extLst>
      <p:ext uri="{BB962C8B-B14F-4D97-AF65-F5344CB8AC3E}">
        <p14:creationId xmlns:p14="http://schemas.microsoft.com/office/powerpoint/2010/main" val="514956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Arial" panose="020B0604020202020204" pitchFamily="34" charset="0"/>
                <a:cs typeface="Arial" panose="020B0604020202020204" pitchFamily="34" charset="0"/>
              </a:rPr>
              <a:t>Mildura Arts Centre consists of a group of buildings and gardens that is </a:t>
            </a:r>
            <a:r>
              <a:rPr lang="en-US" sz="1200" dirty="0" smtClean="0">
                <a:latin typeface="Arial" panose="020B0604020202020204" pitchFamily="34" charset="0"/>
                <a:cs typeface="Arial" panose="020B0604020202020204" pitchFamily="34" charset="0"/>
              </a:rPr>
              <a:t>dedicated for use as a visual, cultural and performing arts precinct.</a:t>
            </a:r>
            <a:endParaRPr lang="en-US" sz="1200" b="0" dirty="0" smtClean="0">
              <a:latin typeface="Arial" panose="020B0604020202020204" pitchFamily="34" charset="0"/>
              <a:cs typeface="Arial" panose="020B0604020202020204" pitchFamily="34" charset="0"/>
            </a:endParaRPr>
          </a:p>
          <a:p>
            <a:r>
              <a:rPr lang="en-US" sz="1200" b="0" dirty="0" smtClean="0">
                <a:latin typeface="Arial" panose="020B0604020202020204" pitchFamily="34" charset="0"/>
                <a:cs typeface="Arial" panose="020B0604020202020204" pitchFamily="34" charset="0"/>
              </a:rPr>
              <a:t>Mildura Rural City Council’s purchase of Rio Vista Historic House in 1950 was the first step in </a:t>
            </a:r>
            <a:r>
              <a:rPr lang="en-US" sz="1200" b="0" dirty="0" err="1" smtClean="0">
                <a:latin typeface="Arial" panose="020B0604020202020204" pitchFamily="34" charset="0"/>
                <a:cs typeface="Arial" panose="020B0604020202020204" pitchFamily="34" charset="0"/>
              </a:rPr>
              <a:t>realising</a:t>
            </a:r>
            <a:r>
              <a:rPr lang="en-US" sz="1200" b="0" dirty="0" smtClean="0">
                <a:latin typeface="Arial" panose="020B0604020202020204" pitchFamily="34" charset="0"/>
                <a:cs typeface="Arial" panose="020B0604020202020204" pitchFamily="34" charset="0"/>
              </a:rPr>
              <a:t> the goal for a cultural precinct. </a:t>
            </a:r>
          </a:p>
          <a:p>
            <a:r>
              <a:rPr lang="en-US" sz="1200" b="0" dirty="0" smtClean="0">
                <a:latin typeface="Arial" panose="020B0604020202020204" pitchFamily="34" charset="0"/>
                <a:cs typeface="Arial" panose="020B0604020202020204" pitchFamily="34" charset="0"/>
              </a:rPr>
              <a:t>Rio Vista first opened to the public in 1956 to display artworks bequeathed </a:t>
            </a:r>
            <a:r>
              <a:rPr lang="en-US" sz="1200" dirty="0" smtClean="0">
                <a:latin typeface="Arial" panose="020B0604020202020204" pitchFamily="34" charset="0"/>
                <a:cs typeface="Arial" panose="020B0604020202020204" pitchFamily="34" charset="0"/>
              </a:rPr>
              <a:t>to Council by Senator R D Elliott in 1944, and his wife Hilda Elliott in 1970.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sz="1200" dirty="0" smtClean="0">
                <a:latin typeface="Arial" panose="020B0604020202020204" pitchFamily="34" charset="0"/>
                <a:cs typeface="Arial" panose="020B0604020202020204" pitchFamily="34" charset="0"/>
              </a:rPr>
              <a:t>Image credit: Mildura Arts Centre exterior,</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2016.</a:t>
            </a:r>
          </a:p>
          <a:p>
            <a:endParaRPr lang="en-AU" dirty="0"/>
          </a:p>
        </p:txBody>
      </p:sp>
      <p:sp>
        <p:nvSpPr>
          <p:cNvPr id="4" name="Slide Number Placeholder 3"/>
          <p:cNvSpPr>
            <a:spLocks noGrp="1"/>
          </p:cNvSpPr>
          <p:nvPr>
            <p:ph type="sldNum" sz="quarter" idx="10"/>
          </p:nvPr>
        </p:nvSpPr>
        <p:spPr/>
        <p:txBody>
          <a:bodyPr/>
          <a:lstStyle/>
          <a:p>
            <a:fld id="{A0F091A6-0FFF-7347-A992-07EE1F28F2C7}" type="slidenum">
              <a:rPr lang="en-US" smtClean="0"/>
              <a:t>10</a:t>
            </a:fld>
            <a:endParaRPr lang="en-US"/>
          </a:p>
        </p:txBody>
      </p:sp>
    </p:spTree>
    <p:extLst>
      <p:ext uri="{BB962C8B-B14F-4D97-AF65-F5344CB8AC3E}">
        <p14:creationId xmlns:p14="http://schemas.microsoft.com/office/powerpoint/2010/main" val="120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With an addition of a purpose-built art gallery beside Rio Vista and performing</a:t>
            </a:r>
            <a:r>
              <a:rPr lang="en-US" sz="1200" baseline="0" dirty="0" smtClean="0">
                <a:latin typeface="Arial" panose="020B0604020202020204" pitchFamily="34" charset="0"/>
                <a:cs typeface="Arial" panose="020B0604020202020204" pitchFamily="34" charset="0"/>
              </a:rPr>
              <a:t> arts </a:t>
            </a:r>
            <a:r>
              <a:rPr lang="en-US" sz="1200" dirty="0" smtClean="0">
                <a:latin typeface="Arial" panose="020B0604020202020204" pitchFamily="34" charset="0"/>
                <a:cs typeface="Arial" panose="020B0604020202020204" pitchFamily="34" charset="0"/>
              </a:rPr>
              <a:t>theatre space in 1966 - it was renamed </a:t>
            </a:r>
            <a:r>
              <a:rPr lang="en-US" sz="1200" b="0" dirty="0" smtClean="0">
                <a:latin typeface="Arial" panose="020B0604020202020204" pitchFamily="34" charset="0"/>
                <a:cs typeface="Arial" panose="020B0604020202020204" pitchFamily="34" charset="0"/>
              </a:rPr>
              <a:t>Mildura Regional Arts Centre. </a:t>
            </a:r>
          </a:p>
          <a:p>
            <a:r>
              <a:rPr lang="en-US" dirty="0" smtClean="0">
                <a:latin typeface="Arial" panose="020B0604020202020204" pitchFamily="34" charset="0"/>
                <a:cs typeface="Arial" panose="020B0604020202020204" pitchFamily="34" charset="0"/>
              </a:rPr>
              <a:t>_____________________________________</a:t>
            </a:r>
          </a:p>
          <a:p>
            <a:r>
              <a:rPr lang="en-US" i="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mage credit: Exterior</a:t>
            </a:r>
            <a:r>
              <a:rPr lang="en-US" baseline="0" dirty="0" smtClean="0">
                <a:latin typeface="Arial" panose="020B0604020202020204" pitchFamily="34" charset="0"/>
                <a:cs typeface="Arial" panose="020B0604020202020204" pitchFamily="34" charset="0"/>
              </a:rPr>
              <a:t> of Mildura Arts Centre c. </a:t>
            </a:r>
            <a:r>
              <a:rPr lang="en-US" baseline="0" dirty="0" smtClean="0">
                <a:latin typeface="Arial" panose="020B0604020202020204" pitchFamily="34" charset="0"/>
                <a:cs typeface="Arial" panose="020B0604020202020204" pitchFamily="34" charset="0"/>
              </a:rPr>
              <a:t>1980s. </a:t>
            </a:r>
            <a:r>
              <a:rPr lang="en-US" baseline="0" dirty="0" smtClean="0">
                <a:latin typeface="Arial" panose="020B0604020202020204" pitchFamily="34" charset="0"/>
                <a:cs typeface="Arial" panose="020B0604020202020204" pitchFamily="34" charset="0"/>
              </a:rPr>
              <a:t>Mildura Arts Centre archives.</a:t>
            </a:r>
            <a:endParaRPr lang="en-AU" dirty="0"/>
          </a:p>
        </p:txBody>
      </p:sp>
      <p:sp>
        <p:nvSpPr>
          <p:cNvPr id="4" name="Slide Number Placeholder 3"/>
          <p:cNvSpPr>
            <a:spLocks noGrp="1"/>
          </p:cNvSpPr>
          <p:nvPr>
            <p:ph type="sldNum" sz="quarter" idx="10"/>
          </p:nvPr>
        </p:nvSpPr>
        <p:spPr/>
        <p:txBody>
          <a:bodyPr/>
          <a:lstStyle/>
          <a:p>
            <a:fld id="{A0F091A6-0FFF-7347-A992-07EE1F28F2C7}" type="slidenum">
              <a:rPr lang="en-US" smtClean="0"/>
              <a:t>11</a:t>
            </a:fld>
            <a:endParaRPr lang="en-US"/>
          </a:p>
        </p:txBody>
      </p:sp>
    </p:spTree>
    <p:extLst>
      <p:ext uri="{BB962C8B-B14F-4D97-AF65-F5344CB8AC3E}">
        <p14:creationId xmlns:p14="http://schemas.microsoft.com/office/powerpoint/2010/main" val="107489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In 2012 a state of the art performing arts venue connected the theatre to the art gallery and</a:t>
            </a:r>
            <a:r>
              <a:rPr lang="en-US" sz="1200" baseline="0" dirty="0" smtClean="0">
                <a:latin typeface="Arial" panose="020B0604020202020204" pitchFamily="34" charset="0"/>
                <a:cs typeface="Arial" panose="020B0604020202020204" pitchFamily="34" charset="0"/>
              </a:rPr>
              <a:t> Rio Vista Historic House</a:t>
            </a:r>
            <a:r>
              <a:rPr lang="en-US" sz="1200"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credit: </a:t>
            </a:r>
            <a:r>
              <a:rPr lang="en-AU" sz="1200" b="0" i="0" kern="1200" dirty="0" smtClean="0">
                <a:solidFill>
                  <a:schemeClr val="tx1"/>
                </a:solidFill>
                <a:effectLst/>
                <a:latin typeface="Arial" panose="020B0604020202020204" pitchFamily="34" charset="0"/>
                <a:ea typeface="+mn-ea"/>
                <a:cs typeface="Arial" panose="020B0604020202020204" pitchFamily="34" charset="0"/>
              </a:rPr>
              <a:t>Architect’s impression of the North Elevation of the new theatre – Williams </a:t>
            </a:r>
            <a:r>
              <a:rPr lang="en-AU" sz="1200" b="0" i="0" kern="1200" dirty="0" err="1" smtClean="0">
                <a:solidFill>
                  <a:schemeClr val="tx1"/>
                </a:solidFill>
                <a:effectLst/>
                <a:latin typeface="Arial" panose="020B0604020202020204" pitchFamily="34" charset="0"/>
                <a:ea typeface="+mn-ea"/>
                <a:cs typeface="Arial" panose="020B0604020202020204" pitchFamily="34" charset="0"/>
              </a:rPr>
              <a:t>Boag</a:t>
            </a:r>
            <a:r>
              <a:rPr lang="en-AU" sz="1200" b="0" i="0" kern="1200" dirty="0" smtClean="0">
                <a:solidFill>
                  <a:schemeClr val="tx1"/>
                </a:solidFill>
                <a:effectLst/>
                <a:latin typeface="Arial" panose="020B0604020202020204" pitchFamily="34" charset="0"/>
                <a:ea typeface="+mn-ea"/>
                <a:cs typeface="Arial" panose="020B0604020202020204" pitchFamily="34" charset="0"/>
              </a:rPr>
              <a:t> Architects. </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0F091A6-0FFF-7347-A992-07EE1F28F2C7}" type="slidenum">
              <a:rPr lang="en-US" smtClean="0"/>
              <a:t>12</a:t>
            </a:fld>
            <a:endParaRPr lang="en-US"/>
          </a:p>
        </p:txBody>
      </p:sp>
    </p:spTree>
    <p:extLst>
      <p:ext uri="{BB962C8B-B14F-4D97-AF65-F5344CB8AC3E}">
        <p14:creationId xmlns:p14="http://schemas.microsoft.com/office/powerpoint/2010/main" val="72322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The precinct known as Mildura Arts Centre and the entire site, plays a crucial role in collecting, preserving and presenting </a:t>
            </a:r>
            <a:r>
              <a:rPr lang="en-US" dirty="0" smtClean="0">
                <a:latin typeface="Arial" panose="020B0604020202020204" pitchFamily="34" charset="0"/>
                <a:cs typeface="Arial" panose="020B0604020202020204" pitchFamily="34" charset="0"/>
              </a:rPr>
              <a:t>art exhibitions, cultural heritage, performances and festivals for the people of Mildura and visitors to enjoy. </a:t>
            </a:r>
          </a:p>
          <a:p>
            <a:r>
              <a:rPr lang="en-US" dirty="0" smtClean="0">
                <a:latin typeface="Arial" panose="020B0604020202020204" pitchFamily="34" charset="0"/>
                <a:cs typeface="Arial" panose="020B0604020202020204" pitchFamily="34" charset="0"/>
              </a:rPr>
              <a:t>____________________________</a:t>
            </a:r>
          </a:p>
          <a:p>
            <a:r>
              <a:rPr lang="en-US" i="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mage credit: View of Mildura Arts Centre from</a:t>
            </a:r>
            <a:r>
              <a:rPr lang="en-US" baseline="0" dirty="0" smtClean="0">
                <a:latin typeface="Arial" panose="020B0604020202020204" pitchFamily="34" charset="0"/>
                <a:cs typeface="Arial" panose="020B0604020202020204" pitchFamily="34" charset="0"/>
              </a:rPr>
              <a:t> front </a:t>
            </a:r>
            <a:r>
              <a:rPr lang="en-US" dirty="0" smtClean="0">
                <a:latin typeface="Arial" panose="020B0604020202020204" pitchFamily="34" charset="0"/>
                <a:cs typeface="Arial" panose="020B0604020202020204" pitchFamily="34" charset="0"/>
              </a:rPr>
              <a:t>lawns.</a:t>
            </a:r>
          </a:p>
          <a:p>
            <a:r>
              <a:rPr lang="en-US" dirty="0" smtClean="0">
                <a:latin typeface="Arial" panose="020B0604020202020204" pitchFamily="34" charset="0"/>
                <a:cs typeface="Arial" panose="020B0604020202020204" pitchFamily="34" charset="0"/>
              </a:rPr>
              <a:t>Artwork</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credit: foreground: </a:t>
            </a:r>
            <a:r>
              <a:rPr lang="en-AU" dirty="0" smtClean="0">
                <a:latin typeface="Arial" panose="020B0604020202020204" pitchFamily="34" charset="0"/>
                <a:cs typeface="Arial" panose="020B0604020202020204" pitchFamily="34" charset="0"/>
              </a:rPr>
              <a:t>Ron Robertson-Swan, </a:t>
            </a:r>
            <a:r>
              <a:rPr lang="en-AU" i="1" dirty="0" smtClean="0">
                <a:latin typeface="Arial" panose="020B0604020202020204" pitchFamily="34" charset="0"/>
                <a:cs typeface="Arial" panose="020B0604020202020204" pitchFamily="34" charset="0"/>
              </a:rPr>
              <a:t>Beethoven</a:t>
            </a:r>
            <a:r>
              <a:rPr lang="en-AU" dirty="0" smtClean="0">
                <a:latin typeface="Arial" panose="020B0604020202020204" pitchFamily="34" charset="0"/>
                <a:cs typeface="Arial" panose="020B0604020202020204" pitchFamily="34" charset="0"/>
              </a:rPr>
              <a:t>, 1968. Painted steel. Mildura Arts Centre Collection.</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13</a:t>
            </a:fld>
            <a:endParaRPr lang="en-US"/>
          </a:p>
        </p:txBody>
      </p:sp>
    </p:spTree>
    <p:extLst>
      <p:ext uri="{BB962C8B-B14F-4D97-AF65-F5344CB8AC3E}">
        <p14:creationId xmlns:p14="http://schemas.microsoft.com/office/powerpoint/2010/main" val="7749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DISCUSSION:</a:t>
            </a:r>
          </a:p>
          <a:p>
            <a:r>
              <a:rPr lang="en-US" sz="1200" dirty="0" smtClean="0">
                <a:latin typeface="Arial" panose="020B0604020202020204" pitchFamily="34" charset="0"/>
                <a:cs typeface="Arial" panose="020B0604020202020204" pitchFamily="34" charset="0"/>
              </a:rPr>
              <a:t>Does Mildura Arts Centre: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Sell artwork? [Yes,</a:t>
            </a:r>
            <a:r>
              <a:rPr lang="en-US" sz="1200" baseline="0" dirty="0" smtClean="0">
                <a:latin typeface="Arial" panose="020B0604020202020204" pitchFamily="34" charset="0"/>
                <a:cs typeface="Arial" panose="020B0604020202020204" pitchFamily="34" charset="0"/>
              </a:rPr>
              <a:t> for specific exhibitions and to offer artists opportunities to earn an income from their arts practice.</a:t>
            </a:r>
            <a:r>
              <a:rPr lang="en-US" sz="120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Accept funding from government or philanthropic </a:t>
            </a:r>
            <a:r>
              <a:rPr lang="en-US" sz="1200" dirty="0" err="1" smtClean="0">
                <a:latin typeface="Arial" panose="020B0604020202020204" pitchFamily="34" charset="0"/>
                <a:cs typeface="Arial" panose="020B0604020202020204" pitchFamily="34" charset="0"/>
              </a:rPr>
              <a:t>organisations</a:t>
            </a:r>
            <a:r>
              <a:rPr lang="en-US" sz="1200" dirty="0" smtClean="0">
                <a:latin typeface="Arial" panose="020B0604020202020204" pitchFamily="34" charset="0"/>
                <a:cs typeface="Arial" panose="020B0604020202020204" pitchFamily="34" charset="0"/>
              </a:rPr>
              <a:t>? [Yes]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Hire out exhibition spaces for a fee? [No]</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Have a volunteer committee involved in the day to day running? [No]</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Have professional staff with expertise in specific areas relating to working in a gallery? [Yes]</a:t>
            </a:r>
          </a:p>
          <a:p>
            <a:pPr marL="0" indent="0">
              <a:buFont typeface="Arial" panose="020B0604020202020204" pitchFamily="34" charset="0"/>
              <a:buNone/>
            </a:pPr>
            <a:endParaRPr lang="en-US" sz="1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smtClean="0">
                <a:latin typeface="Arial" panose="020B0604020202020204" pitchFamily="34" charset="0"/>
                <a:cs typeface="Arial" panose="020B0604020202020204" pitchFamily="34" charset="0"/>
              </a:rPr>
              <a:t>What type of gallery is Mildura Arts Centre?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Image credit: </a:t>
            </a:r>
            <a:r>
              <a:rPr lang="en-AU" sz="1200" i="1" baseline="0" dirty="0" err="1" smtClean="0">
                <a:latin typeface="Arial" panose="020B0604020202020204" pitchFamily="34" charset="0"/>
                <a:cs typeface="Arial" panose="020B0604020202020204" pitchFamily="34" charset="0"/>
              </a:rPr>
              <a:t>Barka</a:t>
            </a:r>
            <a:r>
              <a:rPr lang="en-AU" sz="1200" i="1" baseline="0" dirty="0" smtClean="0">
                <a:latin typeface="Arial" panose="020B0604020202020204" pitchFamily="34" charset="0"/>
                <a:cs typeface="Arial" panose="020B0604020202020204" pitchFamily="34" charset="0"/>
              </a:rPr>
              <a:t>: The Forgotten River‘: </a:t>
            </a:r>
            <a:r>
              <a:rPr lang="en-AU" sz="1200" i="0" baseline="0" dirty="0" smtClean="0">
                <a:latin typeface="Arial" panose="020B0604020202020204" pitchFamily="34" charset="0"/>
                <a:cs typeface="Arial" panose="020B0604020202020204" pitchFamily="34" charset="0"/>
              </a:rPr>
              <a:t>a collaborative exhibition by Badger Bates, Justine Muller and the Wilcannia community.</a:t>
            </a:r>
            <a:r>
              <a:rPr lang="en-US" sz="1200" i="1" baseline="0" dirty="0" smtClean="0">
                <a:latin typeface="Arial" panose="020B0604020202020204" pitchFamily="34" charset="0"/>
                <a:cs typeface="Arial" panose="020B0604020202020204" pitchFamily="34" charset="0"/>
              </a:rPr>
              <a:t> </a:t>
            </a:r>
            <a:r>
              <a:rPr lang="en-US" sz="1200" i="0" baseline="0" dirty="0" smtClean="0">
                <a:latin typeface="Arial" panose="020B0604020202020204" pitchFamily="34" charset="0"/>
                <a:cs typeface="Arial" panose="020B0604020202020204" pitchFamily="34" charset="0"/>
              </a:rPr>
              <a:t>Installation view of Just</a:t>
            </a:r>
            <a:r>
              <a:rPr lang="en-US" sz="1200" dirty="0" smtClean="0">
                <a:latin typeface="Arial" panose="020B0604020202020204" pitchFamily="34" charset="0"/>
                <a:cs typeface="Arial" panose="020B0604020202020204" pitchFamily="34" charset="0"/>
              </a:rPr>
              <a:t>ine Muller</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portraits, </a:t>
            </a:r>
            <a:r>
              <a:rPr lang="en-US" sz="1200" baseline="0" dirty="0" smtClean="0">
                <a:latin typeface="Arial" panose="020B0604020202020204" pitchFamily="34" charset="0"/>
                <a:cs typeface="Arial" panose="020B0604020202020204" pitchFamily="34" charset="0"/>
              </a:rPr>
              <a:t>exhibition opening and floor talk event, 5 December 2019, Mildura Arts Centre lower galleries.</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14</a:t>
            </a:fld>
            <a:endParaRPr lang="en-US"/>
          </a:p>
        </p:txBody>
      </p:sp>
    </p:spTree>
    <p:extLst>
      <p:ext uri="{BB962C8B-B14F-4D97-AF65-F5344CB8AC3E}">
        <p14:creationId xmlns:p14="http://schemas.microsoft.com/office/powerpoint/2010/main" val="285555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Curators and the teams they work with make lots of choices around how people experience an exhibition. These choices are considered and have constraints.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Importantly, the curator thinks about the display in terms of how their decisions can help to tell a story about an art theme, or artist.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_____________________________________</a:t>
            </a:r>
          </a:p>
        </p:txBody>
      </p:sp>
      <p:sp>
        <p:nvSpPr>
          <p:cNvPr id="4" name="Slide Number Placeholder 3"/>
          <p:cNvSpPr>
            <a:spLocks noGrp="1"/>
          </p:cNvSpPr>
          <p:nvPr>
            <p:ph type="sldNum" sz="quarter" idx="10"/>
          </p:nvPr>
        </p:nvSpPr>
        <p:spPr/>
        <p:txBody>
          <a:bodyPr/>
          <a:lstStyle/>
          <a:p>
            <a:fld id="{A0F091A6-0FFF-7347-A992-07EE1F28F2C7}" type="slidenum">
              <a:rPr lang="en-US" smtClean="0"/>
              <a:t>15</a:t>
            </a:fld>
            <a:endParaRPr lang="en-US"/>
          </a:p>
        </p:txBody>
      </p:sp>
    </p:spTree>
    <p:extLst>
      <p:ext uri="{BB962C8B-B14F-4D97-AF65-F5344CB8AC3E}">
        <p14:creationId xmlns:p14="http://schemas.microsoft.com/office/powerpoint/2010/main" val="2918680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A curator role is that of the caretaker within an art gallery or museum.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They are responsible for the selection of artists and artworks to be included in an exhibition or within a collection.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Curators conduct research into artists and artworks to help them make decisions about including works.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Curators write didactic panels (wall texts), exhibition brochures, catalogue essays, work with the marketing and communications team to provide information that can promote an exhibition. Then when the exhibition is open curators conduct floor talks to present information to the public to enable people in the interpretation of exhibitions.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Curators determine how an exhibition presentation will look and feel. Everything from how artworks are displayed, to </a:t>
            </a:r>
            <a:r>
              <a:rPr lang="en-US" sz="1200" kern="1200" dirty="0" err="1" smtClean="0">
                <a:solidFill>
                  <a:schemeClr val="tx1"/>
                </a:solidFill>
                <a:effectLst/>
                <a:latin typeface="Arial" panose="020B0604020202020204" pitchFamily="34" charset="0"/>
                <a:ea typeface="+mn-ea"/>
                <a:cs typeface="Arial" panose="020B0604020202020204" pitchFamily="34" charset="0"/>
              </a:rPr>
              <a:t>colours</a:t>
            </a:r>
            <a:r>
              <a:rPr lang="en-US" sz="1200" kern="1200" dirty="0" smtClean="0">
                <a:solidFill>
                  <a:schemeClr val="tx1"/>
                </a:solidFill>
                <a:effectLst/>
                <a:latin typeface="Arial" panose="020B0604020202020204" pitchFamily="34" charset="0"/>
                <a:ea typeface="+mn-ea"/>
                <a:cs typeface="Arial" panose="020B0604020202020204" pitchFamily="34" charset="0"/>
              </a:rPr>
              <a:t> of walls and how an exhibition’s artworks are placed in relation to other works around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Curators manage the care, transport and appropriate storage of artworks. They liaise with conservators when artworks need to undergo conservation 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In larger galleries, some of these tasks are shared between registrars, collection or exhibition managers.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At Mildura Arts Centre staff titles are: </a:t>
            </a:r>
          </a:p>
          <a:p>
            <a:pPr marL="17145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Gallery and Heritage Team Leader</a:t>
            </a:r>
          </a:p>
          <a:p>
            <a:pPr marL="17145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Registrar and Collections Officer</a:t>
            </a:r>
          </a:p>
          <a:p>
            <a:pPr marL="171450"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Gallery Programs Officer</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Image credit: </a:t>
            </a:r>
            <a:r>
              <a:rPr lang="en-US" sz="1200" i="1" kern="1200" dirty="0" smtClean="0">
                <a:solidFill>
                  <a:schemeClr val="tx1"/>
                </a:solidFill>
                <a:effectLst/>
                <a:latin typeface="Arial" panose="020B0604020202020204" pitchFamily="34" charset="0"/>
                <a:ea typeface="+mn-ea"/>
                <a:cs typeface="Arial" panose="020B0604020202020204" pitchFamily="34" charset="0"/>
              </a:rPr>
              <a:t>Land, Place and Country: </a:t>
            </a:r>
            <a:r>
              <a:rPr lang="en-US" sz="1200" kern="1200" dirty="0" smtClean="0">
                <a:solidFill>
                  <a:schemeClr val="tx1"/>
                </a:solidFill>
                <a:effectLst/>
                <a:latin typeface="Arial" panose="020B0604020202020204" pitchFamily="34" charset="0"/>
                <a:ea typeface="+mn-ea"/>
                <a:cs typeface="Arial" panose="020B0604020202020204" pitchFamily="34" charset="0"/>
              </a:rPr>
              <a:t>Mildura Arts Centre Collection (installation view), 2016. Mildura Arts Centre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upper galleries.</a:t>
            </a:r>
            <a:r>
              <a:rPr lang="en-AU" dirty="0" smtClean="0">
                <a:effectLst/>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A0F091A6-0FFF-7347-A992-07EE1F28F2C7}" type="slidenum">
              <a:rPr lang="en-US" smtClean="0"/>
              <a:t>16</a:t>
            </a:fld>
            <a:endParaRPr lang="en-US"/>
          </a:p>
        </p:txBody>
      </p:sp>
    </p:spTree>
    <p:extLst>
      <p:ext uri="{BB962C8B-B14F-4D97-AF65-F5344CB8AC3E}">
        <p14:creationId xmlns:p14="http://schemas.microsoft.com/office/powerpoint/2010/main" val="52156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latin typeface="Arial" panose="020B0604020202020204" pitchFamily="34" charset="0"/>
                <a:cs typeface="Arial" panose="020B0604020202020204" pitchFamily="34" charset="0"/>
              </a:rPr>
              <a:t>Mildura Arts Centre has five exhibition spaces (or galleries) showcasing a vibrant mix of temporary exhibitions.</a:t>
            </a:r>
          </a:p>
          <a:p>
            <a:endParaRPr lang="en-US"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The exhibition program is inspired by: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Works in the Mildura Arts Centre Collection (to learn more about the Collection see milduraartscentre.com.au/Visit-us/MILDURA-ARTS-CENTRE-COLLECTION.aspx)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Contemporary emerging and professional artists (visiting artists) and curators invited to exhibit.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Local community artists.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Touring exhibitions .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Ideas in art that are relevant to ideas emerging within the local community. </a:t>
            </a:r>
          </a:p>
          <a:p>
            <a:pPr marL="0" indent="0">
              <a:buFont typeface="Arial" panose="020B0604020202020204" pitchFamily="34" charset="0"/>
              <a:buNone/>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Artists and curators wanting to exhibit at Mildura Arts Centre can submit an exhibition proposal form. The application is assessed according to how it relates to the Mildura Arts Centre Exhibitions policy.</a:t>
            </a:r>
          </a:p>
          <a:p>
            <a:pPr marL="0" indent="0">
              <a:buFont typeface="Arial" panose="020B0604020202020204" pitchFamily="34" charset="0"/>
              <a:buNone/>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These things are overseen by a curator.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Image credit: </a:t>
            </a:r>
            <a:r>
              <a:rPr lang="en-US" sz="1200" i="1" kern="1200" dirty="0" smtClean="0">
                <a:solidFill>
                  <a:schemeClr val="tx1"/>
                </a:solidFill>
                <a:effectLst/>
                <a:latin typeface="Arial" panose="020B0604020202020204" pitchFamily="34" charset="0"/>
                <a:ea typeface="+mn-ea"/>
                <a:cs typeface="Arial" panose="020B0604020202020204" pitchFamily="34" charset="0"/>
              </a:rPr>
              <a:t>Land, Place and Country: </a:t>
            </a:r>
            <a:r>
              <a:rPr lang="en-US" sz="1200" kern="1200" dirty="0" smtClean="0">
                <a:solidFill>
                  <a:schemeClr val="tx1"/>
                </a:solidFill>
                <a:effectLst/>
                <a:latin typeface="Arial" panose="020B0604020202020204" pitchFamily="34" charset="0"/>
                <a:ea typeface="+mn-ea"/>
                <a:cs typeface="Arial" panose="020B0604020202020204" pitchFamily="34" charset="0"/>
              </a:rPr>
              <a:t>Mildura Arts Centre Collection (installation view), 2016. Mildura Arts Centre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upper galleries.</a:t>
            </a:r>
            <a:r>
              <a:rPr lang="en-AU" dirty="0" smtClean="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17</a:t>
            </a:fld>
            <a:endParaRPr lang="en-US"/>
          </a:p>
        </p:txBody>
      </p:sp>
    </p:spTree>
    <p:extLst>
      <p:ext uri="{BB962C8B-B14F-4D97-AF65-F5344CB8AC3E}">
        <p14:creationId xmlns:p14="http://schemas.microsoft.com/office/powerpoint/2010/main" val="131000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Exhibitions are scheduled one to three years in advance and are planned to ensure a balance between the previous criteria. This also allows time for the curator to conduct research relevant to the exhibition theme. </a:t>
            </a:r>
          </a:p>
          <a:p>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200" b="0" i="0" kern="1200" dirty="0" smtClean="0">
                <a:solidFill>
                  <a:schemeClr val="tx1"/>
                </a:solidFill>
                <a:effectLst/>
                <a:latin typeface="Arial" panose="020B0604020202020204" pitchFamily="34" charset="0"/>
                <a:ea typeface="+mn-ea"/>
                <a:cs typeface="Arial" panose="020B0604020202020204" pitchFamily="34" charset="0"/>
              </a:rPr>
              <a:t>This also allows time for loans from other organisations, artists and art collectors. </a:t>
            </a:r>
          </a:p>
          <a:p>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r>
              <a:rPr lang="en-US" dirty="0" smtClean="0">
                <a:latin typeface="Arial" panose="020B0604020202020204" pitchFamily="34" charset="0"/>
                <a:cs typeface="Arial" panose="020B0604020202020204" pitchFamily="34" charset="0"/>
              </a:rPr>
              <a:t>Exhibitions are usually on display for about three months and the galleries are closed for about one week to allow for exhibition changeover. </a:t>
            </a:r>
          </a:p>
          <a:p>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Whenever possible the curator will work with the artist to ensure artworks are displayed at their best. (If the artist is not able to travel to Mildura, some</a:t>
            </a:r>
            <a:r>
              <a:rPr lang="en-US" baseline="0" dirty="0" smtClean="0">
                <a:latin typeface="Arial" panose="020B0604020202020204" pitchFamily="34" charset="0"/>
                <a:cs typeface="Arial" panose="020B0604020202020204" pitchFamily="34" charset="0"/>
              </a:rPr>
              <a:t> forward planning with the artist or exhibition </a:t>
            </a:r>
            <a:r>
              <a:rPr lang="en-US" baseline="0" dirty="0" err="1" smtClean="0">
                <a:latin typeface="Arial" panose="020B0604020202020204" pitchFamily="34" charset="0"/>
                <a:cs typeface="Arial" panose="020B0604020202020204" pitchFamily="34" charset="0"/>
              </a:rPr>
              <a:t>organiser</a:t>
            </a:r>
            <a:r>
              <a:rPr lang="en-US" dirty="0" smtClean="0">
                <a:latin typeface="Arial" panose="020B0604020202020204" pitchFamily="34" charset="0"/>
                <a:cs typeface="Arial" panose="020B0604020202020204" pitchFamily="34" charset="0"/>
              </a:rPr>
              <a:t> takes place prior to install.)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Image credit: </a:t>
            </a:r>
            <a:r>
              <a:rPr lang="en-AU" sz="1200" i="1" baseline="0" dirty="0" err="1" smtClean="0">
                <a:latin typeface="Arial" panose="020B0604020202020204" pitchFamily="34" charset="0"/>
                <a:cs typeface="Arial" panose="020B0604020202020204" pitchFamily="34" charset="0"/>
              </a:rPr>
              <a:t>Barka</a:t>
            </a:r>
            <a:r>
              <a:rPr lang="en-AU" sz="1200" i="1" baseline="0" dirty="0" smtClean="0">
                <a:latin typeface="Arial" panose="020B0604020202020204" pitchFamily="34" charset="0"/>
                <a:cs typeface="Arial" panose="020B0604020202020204" pitchFamily="34" charset="0"/>
              </a:rPr>
              <a:t>: The Forgotten River: </a:t>
            </a:r>
            <a:r>
              <a:rPr lang="en-AU" sz="1200" i="0" baseline="0" dirty="0" smtClean="0">
                <a:latin typeface="Arial" panose="020B0604020202020204" pitchFamily="34" charset="0"/>
                <a:cs typeface="Arial" panose="020B0604020202020204" pitchFamily="34" charset="0"/>
              </a:rPr>
              <a:t>a collaborative exhibition by Badger Bates, Justine Muller and the Wilcannia community (</a:t>
            </a:r>
            <a:r>
              <a:rPr lang="en-US" sz="1200" i="0" baseline="0" dirty="0" smtClean="0">
                <a:latin typeface="Arial" panose="020B0604020202020204" pitchFamily="34" charset="0"/>
                <a:cs typeface="Arial" panose="020B0604020202020204" pitchFamily="34" charset="0"/>
              </a:rPr>
              <a:t>installation view)</a:t>
            </a:r>
            <a:r>
              <a:rPr lang="en-US" sz="1200" dirty="0" smtClean="0">
                <a:latin typeface="Arial" panose="020B0604020202020204" pitchFamily="34" charset="0"/>
                <a:cs typeface="Arial" panose="020B0604020202020204" pitchFamily="34" charset="0"/>
              </a:rPr>
              <a:t>, </a:t>
            </a:r>
            <a:r>
              <a:rPr lang="en-US" sz="1200" baseline="0" dirty="0" smtClean="0">
                <a:latin typeface="Arial" panose="020B0604020202020204" pitchFamily="34" charset="0"/>
                <a:cs typeface="Arial" panose="020B0604020202020204" pitchFamily="34" charset="0"/>
              </a:rPr>
              <a:t>exhibition opening and floor talk event, 5 December 2019, Mildura Arts Centre lower galleries.</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18</a:t>
            </a:fld>
            <a:endParaRPr lang="en-US"/>
          </a:p>
        </p:txBody>
      </p:sp>
    </p:spTree>
    <p:extLst>
      <p:ext uri="{BB962C8B-B14F-4D97-AF65-F5344CB8AC3E}">
        <p14:creationId xmlns:p14="http://schemas.microsoft.com/office/powerpoint/2010/main" val="3753023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Some curators work with miniature models of galleries, others with virtual galleries using digital programs.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 Mildura Arts Centre the curator works with architectural drawings. This is important as the curator needs to communicate with exhibition installers who will physically layout the artworks according to the plans.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floorplan shows the anticipated layout of an exhibition</a:t>
            </a: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US" sz="1200" i="1" kern="1200" dirty="0" smtClean="0">
                <a:solidFill>
                  <a:schemeClr val="tx1"/>
                </a:solidFill>
                <a:effectLst/>
                <a:latin typeface="Arial" panose="020B0604020202020204" pitchFamily="34" charset="0"/>
                <a:ea typeface="+mn-ea"/>
                <a:cs typeface="Arial" panose="020B0604020202020204" pitchFamily="34" charset="0"/>
              </a:rPr>
              <a:t>Making Home: Mildura Migration Stories</a:t>
            </a:r>
            <a:r>
              <a:rPr lang="en-US" sz="1200" kern="1200" dirty="0" smtClean="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The gallery space to the left; was set up with tables, reminiscent of a domestic (household) setting with photo frames, books, stories and personal objects, and museum display cases.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The gallery space to the right; showcased the work of various artists, </a:t>
            </a:r>
            <a:r>
              <a:rPr lang="en-US" sz="1200" kern="1200" dirty="0" err="1" smtClean="0">
                <a:solidFill>
                  <a:schemeClr val="tx1"/>
                </a:solidFill>
                <a:effectLst/>
                <a:latin typeface="Arial" panose="020B0604020202020204" pitchFamily="34" charset="0"/>
                <a:ea typeface="+mn-ea"/>
                <a:cs typeface="Arial" panose="020B0604020202020204" pitchFamily="34" charset="0"/>
              </a:rPr>
              <a:t>utilising</a:t>
            </a:r>
            <a:r>
              <a:rPr lang="en-US" sz="1200" kern="1200" dirty="0" smtClean="0">
                <a:solidFill>
                  <a:schemeClr val="tx1"/>
                </a:solidFill>
                <a:effectLst/>
                <a:latin typeface="Arial" panose="020B0604020202020204" pitchFamily="34" charset="0"/>
                <a:ea typeface="+mn-ea"/>
                <a:cs typeface="Arial" panose="020B0604020202020204" pitchFamily="34" charset="0"/>
              </a:rPr>
              <a:t> a range of display and installation methods. </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See the next slide shows what the exhibitions finally looked like.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a:t>
            </a:r>
            <a:r>
              <a:rPr lang="en-US" sz="1200" i="1" kern="1200" dirty="0" smtClean="0">
                <a:solidFill>
                  <a:schemeClr val="tx1"/>
                </a:solidFill>
                <a:effectLst/>
                <a:latin typeface="Arial" panose="020B0604020202020204" pitchFamily="34" charset="0"/>
                <a:ea typeface="+mn-ea"/>
                <a:cs typeface="Arial" panose="020B0604020202020204" pitchFamily="34" charset="0"/>
              </a:rPr>
              <a:t>Making Home: Mildura Migration Stories </a:t>
            </a:r>
            <a:r>
              <a:rPr lang="en-US" sz="1200" i="0" kern="1200" dirty="0" smtClean="0">
                <a:solidFill>
                  <a:schemeClr val="tx1"/>
                </a:solidFill>
                <a:effectLst/>
                <a:latin typeface="Arial" panose="020B0604020202020204" pitchFamily="34" charset="0"/>
                <a:ea typeface="+mn-ea"/>
                <a:cs typeface="Arial" panose="020B0604020202020204" pitchFamily="34" charset="0"/>
              </a:rPr>
              <a:t>exhibition design</a:t>
            </a:r>
            <a:r>
              <a:rPr lang="en-US" sz="1200" i="0" kern="1200" baseline="0" dirty="0" smtClean="0">
                <a:solidFill>
                  <a:schemeClr val="tx1"/>
                </a:solidFill>
                <a:effectLst/>
                <a:latin typeface="Arial" panose="020B0604020202020204" pitchFamily="34" charset="0"/>
                <a:ea typeface="+mn-ea"/>
                <a:cs typeface="Arial" panose="020B0604020202020204" pitchFamily="34" charset="0"/>
              </a:rPr>
              <a:t> © Sven </a:t>
            </a:r>
            <a:r>
              <a:rPr lang="en-US" sz="1200" i="0" kern="1200" baseline="0" dirty="0" err="1" smtClean="0">
                <a:solidFill>
                  <a:schemeClr val="tx1"/>
                </a:solidFill>
                <a:effectLst/>
                <a:latin typeface="Arial" panose="020B0604020202020204" pitchFamily="34" charset="0"/>
                <a:ea typeface="+mn-ea"/>
                <a:cs typeface="Arial" panose="020B0604020202020204" pitchFamily="34" charset="0"/>
              </a:rPr>
              <a:t>Mehzoud</a:t>
            </a:r>
            <a:r>
              <a:rPr lang="en-US" sz="1200" i="0" kern="1200" baseline="0" dirty="0" smtClean="0">
                <a:solidFill>
                  <a:schemeClr val="tx1"/>
                </a:solidFill>
                <a:effectLst/>
                <a:latin typeface="Arial" panose="020B0604020202020204" pitchFamily="34" charset="0"/>
                <a:ea typeface="+mn-ea"/>
                <a:cs typeface="Arial" panose="020B0604020202020204" pitchFamily="34" charset="0"/>
              </a:rPr>
              <a:t>, 2019.</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19</a:t>
            </a:fld>
            <a:endParaRPr lang="en-US"/>
          </a:p>
        </p:txBody>
      </p:sp>
    </p:spTree>
    <p:extLst>
      <p:ext uri="{BB962C8B-B14F-4D97-AF65-F5344CB8AC3E}">
        <p14:creationId xmlns:p14="http://schemas.microsoft.com/office/powerpoint/2010/main" val="316620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This unit also investigates aspects of artists’ involvement in the art industry, focusing on a least two different exhibitions, that the student has visited in the current year of study with reference to specific artworks in those exhibitions. Students investigate the methods and considerations of the artist and/or curator involved in the preparation, presentation and conservation of artworks displayed in exhibitions in at least two different galleries or exhibitions. </a:t>
            </a:r>
            <a:endParaRPr lang="en-US" sz="1200" b="1" dirty="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The most important aspect of this outcome is that students visit two exhibition spaces in their current year of study and study specific artworks in each exhibition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Furthermore, students should try to visit different exhibition spaces such as public galleries, university art museums, commercial galleries, artist-run spaces and online exhibition spaces.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For example, compare exhibition(s) within Mildura Arts Centre, or; Rio Vista Historic House, or; Sculpture Park, or; exhibitions at the Art Vault (theartvault.com.au) / Mildura Riverfront Gallery (mildurariverfrontgallery.com.au/). The greater the contrast, the better the comparison.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Arial" panose="020B0604020202020204" pitchFamily="34" charset="0"/>
                <a:cs typeface="Arial" panose="020B0604020202020204" pitchFamily="34" charset="0"/>
              </a:rPr>
              <a:t>_____________________________________</a:t>
            </a:r>
          </a:p>
        </p:txBody>
      </p:sp>
      <p:sp>
        <p:nvSpPr>
          <p:cNvPr id="4" name="Slide Number Placeholder 3"/>
          <p:cNvSpPr>
            <a:spLocks noGrp="1"/>
          </p:cNvSpPr>
          <p:nvPr>
            <p:ph type="sldNum" sz="quarter" idx="5"/>
          </p:nvPr>
        </p:nvSpPr>
        <p:spPr/>
        <p:txBody>
          <a:bodyPr/>
          <a:lstStyle/>
          <a:p>
            <a:fld id="{A0F091A6-0FFF-7347-A992-07EE1F28F2C7}" type="slidenum">
              <a:rPr lang="en-US" smtClean="0"/>
              <a:t>2</a:t>
            </a:fld>
            <a:endParaRPr lang="en-US"/>
          </a:p>
        </p:txBody>
      </p:sp>
    </p:spTree>
    <p:extLst>
      <p:ext uri="{BB962C8B-B14F-4D97-AF65-F5344CB8AC3E}">
        <p14:creationId xmlns:p14="http://schemas.microsoft.com/office/powerpoint/2010/main" val="164325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These</a:t>
            </a:r>
            <a:r>
              <a:rPr lang="en-US" baseline="0" dirty="0" smtClean="0">
                <a:latin typeface="Arial" panose="020B0604020202020204" pitchFamily="34" charset="0"/>
                <a:cs typeface="Arial" panose="020B0604020202020204" pitchFamily="34" charset="0"/>
              </a:rPr>
              <a:t> photographs </a:t>
            </a:r>
            <a:r>
              <a:rPr lang="en-US" dirty="0" smtClean="0">
                <a:latin typeface="Arial" panose="020B0604020202020204" pitchFamily="34" charset="0"/>
                <a:cs typeface="Arial" panose="020B0604020202020204" pitchFamily="34" charset="0"/>
              </a:rPr>
              <a:t>show the final layout of the exhibition,</a:t>
            </a: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US" sz="1200" i="1" kern="1200" dirty="0" smtClean="0">
                <a:solidFill>
                  <a:schemeClr val="tx1"/>
                </a:solidFill>
                <a:effectLst/>
                <a:latin typeface="Arial" panose="020B0604020202020204" pitchFamily="34" charset="0"/>
                <a:ea typeface="+mn-ea"/>
                <a:cs typeface="Arial" panose="020B0604020202020204" pitchFamily="34" charset="0"/>
              </a:rPr>
              <a:t>Making Home: Mildura Migration Stories</a:t>
            </a:r>
            <a:r>
              <a:rPr lang="en-US" sz="1200" kern="1200" dirty="0" smtClean="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The gallery space to the left; was set up with tables, reminiscent of a domestic (or household) setting with photo frames, books, stories and personal objects, as well as museum display cases.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The gallery space to the right; showcased the work of various artists, </a:t>
            </a:r>
            <a:r>
              <a:rPr lang="en-US" sz="1200" kern="1200" dirty="0" err="1" smtClean="0">
                <a:solidFill>
                  <a:schemeClr val="tx1"/>
                </a:solidFill>
                <a:effectLst/>
                <a:latin typeface="Arial" panose="020B0604020202020204" pitchFamily="34" charset="0"/>
                <a:ea typeface="+mn-ea"/>
                <a:cs typeface="Arial" panose="020B0604020202020204" pitchFamily="34" charset="0"/>
              </a:rPr>
              <a:t>utilising</a:t>
            </a:r>
            <a:r>
              <a:rPr lang="en-US" sz="1200" kern="1200" dirty="0" smtClean="0">
                <a:solidFill>
                  <a:schemeClr val="tx1"/>
                </a:solidFill>
                <a:effectLst/>
                <a:latin typeface="Arial" panose="020B0604020202020204" pitchFamily="34" charset="0"/>
                <a:ea typeface="+mn-ea"/>
                <a:cs typeface="Arial" panose="020B0604020202020204" pitchFamily="34" charset="0"/>
              </a:rPr>
              <a:t> a range of display and installation methods. </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See the previous slide for what the exhibitions were anticipated to look like. </a:t>
            </a:r>
          </a:p>
          <a:p>
            <a:pPr marL="0" indent="0">
              <a:buFont typeface="Arial" panose="020B0604020202020204" pitchFamily="34" charset="0"/>
              <a:buNone/>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DISCUSSION: Name some display methods that have been utilized in this exhibition, or makes it look different to other exhibition displays. (Including wall </a:t>
            </a:r>
            <a:r>
              <a:rPr lang="en-US" sz="1200" kern="1200" dirty="0" err="1" smtClean="0">
                <a:solidFill>
                  <a:schemeClr val="tx1"/>
                </a:solidFill>
                <a:effectLst/>
                <a:latin typeface="Arial" panose="020B0604020202020204" pitchFamily="34" charset="0"/>
                <a:ea typeface="+mn-ea"/>
                <a:cs typeface="Arial" panose="020B0604020202020204" pitchFamily="34" charset="0"/>
              </a:rPr>
              <a:t>colours</a:t>
            </a:r>
            <a:r>
              <a:rPr lang="en-US" sz="1200" kern="1200" dirty="0" smtClean="0">
                <a:solidFill>
                  <a:schemeClr val="tx1"/>
                </a:solidFill>
                <a:effectLst/>
                <a:latin typeface="Arial" panose="020B0604020202020204" pitchFamily="34" charset="0"/>
                <a:ea typeface="+mn-ea"/>
                <a:cs typeface="Arial" panose="020B0604020202020204" pitchFamily="34" charset="0"/>
              </a:rPr>
              <a:t>, different hanging methods, works displayed on wall shelves, artworks in display cases, the way lights have been used to light artworks in a specific way and/or create a mood or atmosphere, vinyl text applied to the walls.)</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a:t>
            </a:r>
            <a:r>
              <a:rPr lang="en-US" sz="1200" i="1" kern="1200" dirty="0" smtClean="0">
                <a:solidFill>
                  <a:schemeClr val="tx1"/>
                </a:solidFill>
                <a:effectLst/>
                <a:latin typeface="Arial" panose="020B0604020202020204" pitchFamily="34" charset="0"/>
                <a:ea typeface="+mn-ea"/>
                <a:cs typeface="Arial" panose="020B0604020202020204" pitchFamily="34" charset="0"/>
              </a:rPr>
              <a:t>Making Home: Mildura Migration Stories</a:t>
            </a:r>
            <a:r>
              <a:rPr lang="en-US" sz="1200" i="0" kern="1200" baseline="0" dirty="0" smtClean="0">
                <a:solidFill>
                  <a:schemeClr val="tx1"/>
                </a:solidFill>
                <a:effectLst/>
                <a:latin typeface="Arial" panose="020B0604020202020204" pitchFamily="34" charset="0"/>
                <a:ea typeface="+mn-ea"/>
                <a:cs typeface="Arial" panose="020B0604020202020204" pitchFamily="34" charset="0"/>
              </a:rPr>
              <a:t> (i</a:t>
            </a:r>
            <a:r>
              <a:rPr lang="en-US" sz="1200" kern="1200" dirty="0" smtClean="0">
                <a:solidFill>
                  <a:schemeClr val="tx1"/>
                </a:solidFill>
                <a:effectLst/>
                <a:latin typeface="Arial" panose="020B0604020202020204" pitchFamily="34" charset="0"/>
                <a:ea typeface="+mn-ea"/>
                <a:cs typeface="Arial" panose="020B0604020202020204" pitchFamily="34" charset="0"/>
              </a:rPr>
              <a:t>nstallation view), 2019, Mildura Arts Centre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lower galleries.</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20</a:t>
            </a:fld>
            <a:endParaRPr lang="en-US"/>
          </a:p>
        </p:txBody>
      </p:sp>
    </p:spTree>
    <p:extLst>
      <p:ext uri="{BB962C8B-B14F-4D97-AF65-F5344CB8AC3E}">
        <p14:creationId xmlns:p14="http://schemas.microsoft.com/office/powerpoint/2010/main" val="4211979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In summary, these are the main concerns and questions for the curator at Mildura Arts Centre: </a:t>
            </a: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What exhibition layout and type of hang best going to tell the main story? For example: Are there themes? Is it a chronological display?</a:t>
            </a: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What wall </a:t>
            </a:r>
            <a:r>
              <a:rPr lang="en-US" sz="1400" dirty="0" err="1" smtClean="0">
                <a:latin typeface="Arial" panose="020B0604020202020204" pitchFamily="34" charset="0"/>
                <a:cs typeface="Arial" panose="020B0604020202020204" pitchFamily="34" charset="0"/>
              </a:rPr>
              <a:t>colours</a:t>
            </a:r>
            <a:r>
              <a:rPr lang="en-US" sz="1400" dirty="0" smtClean="0">
                <a:latin typeface="Arial" panose="020B0604020202020204" pitchFamily="34" charset="0"/>
                <a:cs typeface="Arial" panose="020B0604020202020204" pitchFamily="34" charset="0"/>
              </a:rPr>
              <a:t> and lighting best enhance the artworks or are a requirement of standards?</a:t>
            </a: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What input does the artist want to have in these decisions? How will the curator work with the artist? </a:t>
            </a: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What practical things will influence where and how artworks are displayed? Is power accessible? Can a wall or floor hold a weight? Is there a heritage requirement? For example, in Rio Vista hanging is restricted to a hanging system and walls cannot be painted different </a:t>
            </a:r>
            <a:r>
              <a:rPr lang="en-US" sz="1400" dirty="0" err="1" smtClean="0">
                <a:latin typeface="Arial" panose="020B0604020202020204" pitchFamily="34" charset="0"/>
                <a:cs typeface="Arial" panose="020B0604020202020204" pitchFamily="34" charset="0"/>
              </a:rPr>
              <a:t>colours</a:t>
            </a:r>
            <a:r>
              <a:rPr lang="en-US" sz="1400"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curator needs to ensure the space complies with Occupational Health and Safety requirements? Are emergency exits still accessible? Is it accessible to people with disabilities? Can a wheelchair (or pram) fit through the displays? Are wall labels placed at the optimum height?</a:t>
            </a:r>
          </a:p>
          <a:p>
            <a:pPr marL="171450"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How much money does the curator have to spend on an exhibition and therefore transform the look of a space? </a:t>
            </a:r>
          </a:p>
          <a:p>
            <a:pPr marL="0" indent="0">
              <a:buFont typeface="Arial" panose="020B0604020202020204" pitchFamily="34" charset="0"/>
              <a:buNone/>
            </a:pPr>
            <a:r>
              <a:rPr lang="en-US" sz="1400" dirty="0" smtClean="0">
                <a:latin typeface="Arial" panose="020B0604020202020204" pitchFamily="34" charset="0"/>
                <a:cs typeface="Arial" panose="020B0604020202020204" pitchFamily="34" charset="0"/>
              </a:rPr>
              <a:t>_________________________________</a:t>
            </a:r>
          </a:p>
          <a:p>
            <a:pPr marL="0" indent="0">
              <a:buFont typeface="Arial" panose="020B0604020202020204" pitchFamily="34" charset="0"/>
              <a:buNone/>
            </a:pPr>
            <a:r>
              <a:rPr lang="en-US" sz="1400" dirty="0" smtClean="0">
                <a:latin typeface="Arial" panose="020B0604020202020204" pitchFamily="34" charset="0"/>
                <a:cs typeface="Arial" panose="020B0604020202020204" pitchFamily="34" charset="0"/>
              </a:rPr>
              <a:t>Image credit: National</a:t>
            </a:r>
            <a:r>
              <a:rPr lang="en-US" sz="1400" baseline="0" dirty="0" smtClean="0">
                <a:latin typeface="Arial" panose="020B0604020202020204" pitchFamily="34" charset="0"/>
                <a:cs typeface="Arial" panose="020B0604020202020204" pitchFamily="34" charset="0"/>
              </a:rPr>
              <a:t> Portrait Gallery of Australia, </a:t>
            </a:r>
            <a:r>
              <a:rPr lang="en-US" sz="1400" i="1" dirty="0" err="1" smtClean="0">
                <a:latin typeface="Arial" panose="020B0604020202020204" pitchFamily="34" charset="0"/>
                <a:cs typeface="Arial" panose="020B0604020202020204" pitchFamily="34" charset="0"/>
              </a:rPr>
              <a:t>Starstruck</a:t>
            </a:r>
            <a:r>
              <a:rPr lang="en-US" sz="1400" i="1" dirty="0" smtClean="0">
                <a:latin typeface="Arial" panose="020B0604020202020204" pitchFamily="34" charset="0"/>
                <a:cs typeface="Arial" panose="020B0604020202020204" pitchFamily="34" charset="0"/>
              </a:rPr>
              <a:t>: On Location </a:t>
            </a:r>
            <a:r>
              <a:rPr lang="en-US" sz="1400" dirty="0" smtClean="0">
                <a:latin typeface="Arial" panose="020B0604020202020204" pitchFamily="34" charset="0"/>
                <a:cs typeface="Arial" panose="020B0604020202020204" pitchFamily="34" charset="0"/>
              </a:rPr>
              <a:t>(installation view), October 2019. Gallery 5 (Rio Vista Historic House).</a:t>
            </a:r>
          </a:p>
        </p:txBody>
      </p:sp>
      <p:sp>
        <p:nvSpPr>
          <p:cNvPr id="4" name="Slide Number Placeholder 3"/>
          <p:cNvSpPr>
            <a:spLocks noGrp="1"/>
          </p:cNvSpPr>
          <p:nvPr>
            <p:ph type="sldNum" sz="quarter" idx="10"/>
          </p:nvPr>
        </p:nvSpPr>
        <p:spPr/>
        <p:txBody>
          <a:bodyPr/>
          <a:lstStyle/>
          <a:p>
            <a:fld id="{A0F091A6-0FFF-7347-A992-07EE1F28F2C7}" type="slidenum">
              <a:rPr lang="en-US" smtClean="0"/>
              <a:t>21</a:t>
            </a:fld>
            <a:endParaRPr lang="en-US"/>
          </a:p>
        </p:txBody>
      </p:sp>
    </p:spTree>
    <p:extLst>
      <p:ext uri="{BB962C8B-B14F-4D97-AF65-F5344CB8AC3E}">
        <p14:creationId xmlns:p14="http://schemas.microsoft.com/office/powerpoint/2010/main" val="2774625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There are two types of conservation. </a:t>
            </a:r>
          </a:p>
          <a:p>
            <a:pPr marL="228600" indent="-228600">
              <a:buAutoNum type="arabicPeriod"/>
            </a:pPr>
            <a:r>
              <a:rPr lang="en-US" dirty="0" smtClean="0">
                <a:latin typeface="Arial" panose="020B0604020202020204" pitchFamily="34" charset="0"/>
                <a:cs typeface="Arial" panose="020B0604020202020204" pitchFamily="34" charset="0"/>
              </a:rPr>
              <a:t>Preventative – measures taken to prevent damage from occurring</a:t>
            </a:r>
          </a:p>
          <a:p>
            <a:pPr marL="228600" indent="-228600">
              <a:buAutoNum type="arabicPeriod"/>
            </a:pPr>
            <a:r>
              <a:rPr lang="en-US" dirty="0" smtClean="0">
                <a:latin typeface="Arial" panose="020B0604020202020204" pitchFamily="34" charset="0"/>
                <a:cs typeface="Arial" panose="020B0604020202020204" pitchFamily="34" charset="0"/>
              </a:rPr>
              <a:t>Remedial – steps taken to restore an artwork to as close to its original look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p:txBody>
      </p:sp>
      <p:sp>
        <p:nvSpPr>
          <p:cNvPr id="4" name="Slide Number Placeholder 3"/>
          <p:cNvSpPr>
            <a:spLocks noGrp="1"/>
          </p:cNvSpPr>
          <p:nvPr>
            <p:ph type="sldNum" sz="quarter" idx="5"/>
          </p:nvPr>
        </p:nvSpPr>
        <p:spPr/>
        <p:txBody>
          <a:bodyPr/>
          <a:lstStyle/>
          <a:p>
            <a:fld id="{A0F091A6-0FFF-7347-A992-07EE1F28F2C7}" type="slidenum">
              <a:rPr lang="en-US" smtClean="0"/>
              <a:t>22</a:t>
            </a:fld>
            <a:endParaRPr lang="en-US"/>
          </a:p>
        </p:txBody>
      </p:sp>
    </p:spTree>
    <p:extLst>
      <p:ext uri="{BB962C8B-B14F-4D97-AF65-F5344CB8AC3E}">
        <p14:creationId xmlns:p14="http://schemas.microsoft.com/office/powerpoint/2010/main" val="2426973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Galleries and museums worldwide are responsible for the care and preservation of an immense variety of (often irreplaceable) artworks, objects, and artefacts in order to ensure their preservation for the education and entertainment of people today and future generations to come.</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Artworks and objects held in the Mildura Arts Centre collection include paintings, prints, drawings, sculptures, ceramics, textiles, decorative arts, and new media. The materials used to create these artworks are extremely diverse and each requires particular care.</a:t>
            </a:r>
            <a:r>
              <a:rPr lang="en-AU" dirty="0" smtClean="0">
                <a:effectLst/>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Remember, there are international standards of care exists that outlines the optimum conditions for the preservation of artworks or objects in a gallery’s collection.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sz="1200" kern="1200" dirty="0" smtClean="0">
                <a:solidFill>
                  <a:schemeClr val="tx1"/>
                </a:solidFill>
                <a:effectLst/>
                <a:latin typeface="Arial" panose="020B0604020202020204" pitchFamily="34" charset="0"/>
                <a:ea typeface="+mn-ea"/>
                <a:cs typeface="Arial" panose="020B0604020202020204" pitchFamily="34" charset="0"/>
              </a:rPr>
              <a:t>Image credit: </a:t>
            </a:r>
            <a:r>
              <a:rPr lang="en-AU" sz="1200" kern="1200" dirty="0" err="1" smtClean="0">
                <a:solidFill>
                  <a:schemeClr val="tx1"/>
                </a:solidFill>
                <a:effectLst/>
                <a:latin typeface="Arial" panose="020B0604020202020204" pitchFamily="34" charset="0"/>
                <a:ea typeface="+mn-ea"/>
                <a:cs typeface="Arial" panose="020B0604020202020204" pitchFamily="34" charset="0"/>
              </a:rPr>
              <a:t>Anjelie</a:t>
            </a:r>
            <a:r>
              <a:rPr lang="en-AU" sz="1200" kern="1200" dirty="0" smtClean="0">
                <a:solidFill>
                  <a:schemeClr val="tx1"/>
                </a:solidFill>
                <a:effectLst/>
                <a:latin typeface="Arial" panose="020B0604020202020204" pitchFamily="34" charset="0"/>
                <a:ea typeface="+mn-ea"/>
                <a:cs typeface="Arial" panose="020B0604020202020204" pitchFamily="34" charset="0"/>
              </a:rPr>
              <a:t> Beyer: </a:t>
            </a:r>
            <a:r>
              <a:rPr lang="en-AU" sz="1200" i="1" kern="1200" dirty="0" smtClean="0">
                <a:solidFill>
                  <a:schemeClr val="tx1"/>
                </a:solidFill>
                <a:effectLst/>
                <a:latin typeface="Arial" panose="020B0604020202020204" pitchFamily="34" charset="0"/>
                <a:ea typeface="+mn-ea"/>
                <a:cs typeface="Arial" panose="020B0604020202020204" pitchFamily="34" charset="0"/>
              </a:rPr>
              <a:t>Impossible Things and selected verse </a:t>
            </a:r>
            <a:r>
              <a:rPr lang="en-AU" sz="1200" kern="1200" dirty="0" smtClean="0">
                <a:solidFill>
                  <a:schemeClr val="tx1"/>
                </a:solidFill>
                <a:effectLst/>
                <a:latin typeface="Arial" panose="020B0604020202020204" pitchFamily="34" charset="0"/>
                <a:ea typeface="+mn-ea"/>
                <a:cs typeface="Arial" panose="020B0604020202020204" pitchFamily="34" charset="0"/>
              </a:rPr>
              <a:t>(installation view</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Exhibition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opening </a:t>
            </a:r>
            <a:r>
              <a:rPr lang="en-AU" sz="1200" kern="1200" dirty="0" smtClean="0">
                <a:solidFill>
                  <a:schemeClr val="tx1"/>
                </a:solidFill>
                <a:effectLst/>
                <a:latin typeface="Arial" panose="020B0604020202020204" pitchFamily="34" charset="0"/>
                <a:ea typeface="+mn-ea"/>
                <a:cs typeface="Arial" panose="020B0604020202020204" pitchFamily="34" charset="0"/>
              </a:rPr>
              <a:t>6 December 2017. Mildura Arts Centre</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lower galleries.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23</a:t>
            </a:fld>
            <a:endParaRPr lang="en-US"/>
          </a:p>
        </p:txBody>
      </p:sp>
    </p:spTree>
    <p:extLst>
      <p:ext uri="{BB962C8B-B14F-4D97-AF65-F5344CB8AC3E}">
        <p14:creationId xmlns:p14="http://schemas.microsoft.com/office/powerpoint/2010/main" val="4206195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Conservation falls into two categories. Preventative and remedial.</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Preventative conservation are strategies a curator applies to the display of an artwork to </a:t>
            </a:r>
            <a:r>
              <a:rPr lang="en-US" dirty="0" err="1" smtClean="0">
                <a:latin typeface="Arial" panose="020B0604020202020204" pitchFamily="34" charset="0"/>
                <a:cs typeface="Arial" panose="020B0604020202020204" pitchFamily="34" charset="0"/>
              </a:rPr>
              <a:t>minimise</a:t>
            </a:r>
            <a:r>
              <a:rPr lang="en-US" dirty="0" smtClean="0">
                <a:latin typeface="Arial" panose="020B0604020202020204" pitchFamily="34" charset="0"/>
                <a:cs typeface="Arial" panose="020B0604020202020204" pitchFamily="34" charset="0"/>
              </a:rPr>
              <a:t> damage occurring. These include: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Using plinths and cases to contain works, barriers to prevent people getting too close or touching,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Making sure bright lights don’t damage fragile art materials.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Ensure the temperature is consistent within the gallery.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Ensure pests – like insects - don’t have access to artworks.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Protect artworks from damage while being handled by exhibition installers.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Ensure collection artworks are kept in suitable storage spaces when not on display.</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Secure artworks for storage or transportation in specially made cases.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Security guards (invigilators) supervising people’s interactions with artworks. </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Remedial (or restorative) conservation is when an artwork is damaged and needs to be taken to a conservator to repair it or ensure further damage does not occur (</a:t>
            </a:r>
            <a:r>
              <a:rPr lang="en-US" dirty="0" err="1" smtClean="0">
                <a:latin typeface="Arial" panose="020B0604020202020204" pitchFamily="34" charset="0"/>
                <a:cs typeface="Arial" panose="020B0604020202020204" pitchFamily="34" charset="0"/>
              </a:rPr>
              <a:t>stabilise</a:t>
            </a:r>
            <a:r>
              <a:rPr lang="en-US"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DISCUSSION: Brainstorm some ways artworks can be damaged in galleries. What could a curator reasonably do to ensure that this does not happen.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pPr marL="0" indent="0">
              <a:buNone/>
            </a:pPr>
            <a:endParaRPr lang="en-US"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24</a:t>
            </a:fld>
            <a:endParaRPr lang="en-US"/>
          </a:p>
        </p:txBody>
      </p:sp>
    </p:spTree>
    <p:extLst>
      <p:ext uri="{BB962C8B-B14F-4D97-AF65-F5344CB8AC3E}">
        <p14:creationId xmlns:p14="http://schemas.microsoft.com/office/powerpoint/2010/main" val="369170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panose="020B0604020202020204" pitchFamily="34" charset="0"/>
                <a:ea typeface="+mn-ea"/>
                <a:cs typeface="Arial" panose="020B0604020202020204" pitchFamily="34" charset="0"/>
              </a:rPr>
              <a:t>There are things galleries and curators can do to help prevent people from damaging artworks while they are on display in the galleries.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Use display cases, so people cannot touch artworks.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Use floor plinths, floor tapes and/or barriers around artworks that prevent people getting too close to artworks.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Have security people or invigilators in the galleries to talk to people about the artworks and prevent them from touching.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Display signage that says, “do not touch”.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Have ‘conditions of entry’ whereby people cannot bring food or drink into the gallery, that could potentially spill on an artwork. This may also include; no pens, (only pencils), no large bags, backpacks or umbrellas.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a:t>
            </a:r>
            <a:r>
              <a:rPr lang="en-AU" dirty="0" smtClean="0">
                <a:latin typeface="Arial" panose="020B0604020202020204" pitchFamily="34" charset="0"/>
                <a:cs typeface="Arial" panose="020B0604020202020204" pitchFamily="34" charset="0"/>
              </a:rPr>
              <a:t>Graeme </a:t>
            </a:r>
            <a:r>
              <a:rPr lang="en-AU" dirty="0" err="1" smtClean="0">
                <a:latin typeface="Arial" panose="020B0604020202020204" pitchFamily="34" charset="0"/>
                <a:cs typeface="Arial" panose="020B0604020202020204" pitchFamily="34" charset="0"/>
              </a:rPr>
              <a:t>Drendel</a:t>
            </a:r>
            <a:r>
              <a:rPr lang="en-AU" dirty="0" smtClean="0">
                <a:latin typeface="Arial" panose="020B0604020202020204" pitchFamily="34" charset="0"/>
                <a:cs typeface="Arial" panose="020B0604020202020204" pitchFamily="34" charset="0"/>
              </a:rPr>
              <a:t>: </a:t>
            </a:r>
            <a:r>
              <a:rPr lang="en-AU" i="1" dirty="0" smtClean="0">
                <a:latin typeface="Arial" panose="020B0604020202020204" pitchFamily="34" charset="0"/>
                <a:cs typeface="Arial" panose="020B0604020202020204" pitchFamily="34" charset="0"/>
              </a:rPr>
              <a:t>Silos + Silence </a:t>
            </a:r>
            <a:r>
              <a:rPr lang="en-AU" dirty="0" smtClean="0">
                <a:latin typeface="Arial" panose="020B0604020202020204" pitchFamily="34" charset="0"/>
                <a:cs typeface="Arial" panose="020B0604020202020204" pitchFamily="34" charset="0"/>
              </a:rPr>
              <a:t>(installation view), </a:t>
            </a:r>
            <a:r>
              <a:rPr lang="en-US" dirty="0" smtClean="0">
                <a:latin typeface="Arial" panose="020B0604020202020204" pitchFamily="34" charset="0"/>
                <a:cs typeface="Arial" panose="020B0604020202020204" pitchFamily="34" charset="0"/>
              </a:rPr>
              <a:t>exhibition</a:t>
            </a:r>
            <a:r>
              <a:rPr lang="en-US" baseline="0" dirty="0" smtClean="0">
                <a:latin typeface="Arial" panose="020B0604020202020204" pitchFamily="34" charset="0"/>
                <a:cs typeface="Arial" panose="020B0604020202020204" pitchFamily="34" charset="0"/>
              </a:rPr>
              <a:t> opening event </a:t>
            </a:r>
            <a:r>
              <a:rPr lang="en-AU" dirty="0" smtClean="0">
                <a:latin typeface="Arial" panose="020B0604020202020204" pitchFamily="34" charset="0"/>
                <a:cs typeface="Arial" panose="020B0604020202020204" pitchFamily="34" charset="0"/>
              </a:rPr>
              <a:t>December 2016. Mildura Arts Centre</a:t>
            </a:r>
            <a:r>
              <a:rPr lang="en-AU" baseline="0" dirty="0" smtClean="0">
                <a:latin typeface="Arial" panose="020B0604020202020204" pitchFamily="34" charset="0"/>
                <a:cs typeface="Arial" panose="020B0604020202020204" pitchFamily="34" charset="0"/>
              </a:rPr>
              <a:t> lower galleries.</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25</a:t>
            </a:fld>
            <a:endParaRPr lang="en-US"/>
          </a:p>
        </p:txBody>
      </p:sp>
    </p:spTree>
    <p:extLst>
      <p:ext uri="{BB962C8B-B14F-4D97-AF65-F5344CB8AC3E}">
        <p14:creationId xmlns:p14="http://schemas.microsoft.com/office/powerpoint/2010/main" val="1847955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bg1"/>
                </a:solidFill>
                <a:latin typeface="Arial" panose="020B0604020202020204" pitchFamily="34" charset="0"/>
                <a:cs typeface="Arial" panose="020B0604020202020204" pitchFamily="34" charset="0"/>
              </a:rPr>
              <a:t>Galleries are careful to ensure lighting is set to a level that will ensure the least amount of damage to artworks. </a:t>
            </a:r>
          </a:p>
          <a:p>
            <a:pPr marL="171450" indent="-171450">
              <a:buFont typeface="Arial" panose="020B0604020202020204" pitchFamily="34" charset="0"/>
              <a:buChar char="•"/>
            </a:pPr>
            <a:endParaRPr lang="en-US"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400" kern="1200" dirty="0" smtClean="0">
                <a:solidFill>
                  <a:schemeClr val="tx1"/>
                </a:solidFill>
                <a:effectLst/>
                <a:latin typeface="Arial" panose="020B0604020202020204" pitchFamily="34" charset="0"/>
                <a:ea typeface="+mn-ea"/>
                <a:cs typeface="Arial" panose="020B0604020202020204" pitchFamily="34" charset="0"/>
              </a:rPr>
              <a:t>Artworks exposed to strong or bright lighting such as daylight can affect them. Photographs and works on paper can deteriorate, fade, turn yellow and the paper become brittle. Works on paper are also rested when not on display in special cases called Solander boxes whereby the artworks are protected from damage occurring while in storage. </a:t>
            </a:r>
          </a:p>
          <a:p>
            <a:pPr marL="171450" indent="-171450">
              <a:buFont typeface="Arial" panose="020B0604020202020204" pitchFamily="34" charset="0"/>
              <a:buChar char="•"/>
            </a:pPr>
            <a:endParaRPr lang="en-US"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400" kern="1200" dirty="0" smtClean="0">
                <a:solidFill>
                  <a:schemeClr val="tx1"/>
                </a:solidFill>
                <a:effectLst/>
                <a:latin typeface="Arial" panose="020B0604020202020204" pitchFamily="34" charset="0"/>
                <a:ea typeface="+mn-ea"/>
                <a:cs typeface="Arial" panose="020B0604020202020204" pitchFamily="34" charset="0"/>
              </a:rPr>
              <a:t>When photographic and other works on paper are displayed at Mildura Arts Centre the LED gallery grade lights are dimmed to help protect the artworks. </a:t>
            </a:r>
            <a:endParaRPr lang="en-AU" sz="14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Image credit: </a:t>
            </a:r>
            <a:r>
              <a:rPr lang="en-US" sz="1400" kern="1200" dirty="0" smtClean="0">
                <a:solidFill>
                  <a:schemeClr val="tx1"/>
                </a:solidFill>
                <a:effectLst/>
                <a:latin typeface="Arial" panose="020B0604020202020204" pitchFamily="34" charset="0"/>
                <a:ea typeface="+mn-ea"/>
                <a:cs typeface="Arial" panose="020B0604020202020204" pitchFamily="34" charset="0"/>
              </a:rPr>
              <a:t>Mildura Arts Centre tech team positioning lights and adjusting light</a:t>
            </a:r>
            <a:r>
              <a:rPr lang="en-US" sz="1400" kern="1200" baseline="0" dirty="0" smtClean="0">
                <a:solidFill>
                  <a:schemeClr val="tx1"/>
                </a:solidFill>
                <a:effectLst/>
                <a:latin typeface="Arial" panose="020B0604020202020204" pitchFamily="34" charset="0"/>
                <a:ea typeface="+mn-ea"/>
                <a:cs typeface="Arial" panose="020B0604020202020204" pitchFamily="34" charset="0"/>
              </a:rPr>
              <a:t> levels</a:t>
            </a:r>
            <a:r>
              <a:rPr lang="en-US" sz="1400" i="1" kern="1200" dirty="0" smtClean="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kern="1200" dirty="0" smtClean="0">
                <a:solidFill>
                  <a:schemeClr val="tx1"/>
                </a:solidFill>
                <a:effectLst/>
                <a:latin typeface="Arial" panose="020B0604020202020204" pitchFamily="34" charset="0"/>
                <a:ea typeface="+mn-ea"/>
                <a:cs typeface="Arial" panose="020B0604020202020204" pitchFamily="34" charset="0"/>
              </a:rPr>
              <a:t>Exhibition credit: MAP</a:t>
            </a:r>
            <a:r>
              <a:rPr lang="en-US" sz="1400" i="0" kern="1200" baseline="0" dirty="0" smtClean="0">
                <a:solidFill>
                  <a:schemeClr val="tx1"/>
                </a:solidFill>
                <a:effectLst/>
                <a:latin typeface="Arial" panose="020B0604020202020204" pitchFamily="34" charset="0"/>
                <a:ea typeface="+mn-ea"/>
                <a:cs typeface="Arial" panose="020B0604020202020204" pitchFamily="34" charset="0"/>
              </a:rPr>
              <a:t> Group (</a:t>
            </a:r>
            <a:r>
              <a:rPr lang="en-US" sz="1400" i="0" kern="1200" dirty="0" smtClean="0">
                <a:solidFill>
                  <a:schemeClr val="tx1"/>
                </a:solidFill>
                <a:effectLst/>
                <a:latin typeface="Arial" panose="020B0604020202020204" pitchFamily="34" charset="0"/>
                <a:ea typeface="+mn-ea"/>
                <a:cs typeface="Arial" panose="020B0604020202020204" pitchFamily="34" charset="0"/>
              </a:rPr>
              <a:t>Many Australian Photographers),</a:t>
            </a:r>
            <a:r>
              <a:rPr lang="en-US" sz="1400" i="0" kern="1200" baseline="0" dirty="0" smtClean="0">
                <a:solidFill>
                  <a:schemeClr val="tx1"/>
                </a:solidFill>
                <a:effectLst/>
                <a:latin typeface="Arial" panose="020B0604020202020204" pitchFamily="34" charset="0"/>
                <a:ea typeface="+mn-ea"/>
                <a:cs typeface="Arial" panose="020B0604020202020204" pitchFamily="34" charset="0"/>
              </a:rPr>
              <a:t> </a:t>
            </a:r>
            <a:r>
              <a:rPr lang="en-US" sz="1400" i="1" kern="1200" dirty="0" smtClean="0">
                <a:solidFill>
                  <a:schemeClr val="tx1"/>
                </a:solidFill>
                <a:effectLst/>
                <a:latin typeface="Arial" panose="020B0604020202020204" pitchFamily="34" charset="0"/>
                <a:ea typeface="+mn-ea"/>
                <a:cs typeface="Arial" panose="020B0604020202020204" pitchFamily="34" charset="0"/>
              </a:rPr>
              <a:t>Beyond Borders </a:t>
            </a:r>
            <a:r>
              <a:rPr lang="en-US" sz="1400" i="0" kern="1200" dirty="0" smtClean="0">
                <a:solidFill>
                  <a:schemeClr val="tx1"/>
                </a:solidFill>
                <a:effectLst/>
                <a:latin typeface="Arial" panose="020B0604020202020204" pitchFamily="34" charset="0"/>
                <a:ea typeface="+mn-ea"/>
                <a:cs typeface="Arial" panose="020B0604020202020204" pitchFamily="34" charset="0"/>
              </a:rPr>
              <a:t>(installation view) </a:t>
            </a:r>
            <a:r>
              <a:rPr lang="en-US" sz="1400" kern="1200" dirty="0" smtClean="0">
                <a:solidFill>
                  <a:schemeClr val="tx1"/>
                </a:solidFill>
                <a:effectLst/>
                <a:latin typeface="Arial" panose="020B0604020202020204" pitchFamily="34" charset="0"/>
                <a:ea typeface="+mn-ea"/>
                <a:cs typeface="Arial" panose="020B0604020202020204" pitchFamily="34" charset="0"/>
              </a:rPr>
              <a:t>June 2019</a:t>
            </a:r>
            <a:r>
              <a:rPr lang="en-US" sz="1400" i="0" kern="1200" dirty="0" smtClean="0">
                <a:solidFill>
                  <a:schemeClr val="tx1"/>
                </a:solidFill>
                <a:effectLst/>
                <a:latin typeface="Arial" panose="020B0604020202020204" pitchFamily="34" charset="0"/>
                <a:ea typeface="+mn-ea"/>
                <a:cs typeface="Arial" panose="020B0604020202020204" pitchFamily="34" charset="0"/>
              </a:rPr>
              <a:t>.</a:t>
            </a:r>
            <a:r>
              <a:rPr lang="en-US" sz="1400" i="0" kern="1200" baseline="0" dirty="0" smtClean="0">
                <a:solidFill>
                  <a:schemeClr val="tx1"/>
                </a:solidFill>
                <a:effectLst/>
                <a:latin typeface="Arial" panose="020B0604020202020204" pitchFamily="34" charset="0"/>
                <a:ea typeface="+mn-ea"/>
                <a:cs typeface="Arial" panose="020B0604020202020204" pitchFamily="34" charset="0"/>
              </a:rPr>
              <a:t> </a:t>
            </a:r>
            <a:r>
              <a:rPr lang="en-US" sz="1400" kern="1200" dirty="0" smtClean="0">
                <a:solidFill>
                  <a:schemeClr val="tx1"/>
                </a:solidFill>
                <a:effectLst/>
                <a:latin typeface="Arial" panose="020B0604020202020204" pitchFamily="34" charset="0"/>
                <a:ea typeface="+mn-ea"/>
                <a:cs typeface="Arial" panose="020B0604020202020204" pitchFamily="34" charset="0"/>
              </a:rPr>
              <a:t>Mildura Arts Centre</a:t>
            </a:r>
            <a:r>
              <a:rPr lang="en-US" sz="14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400" i="0" kern="1200" baseline="0" dirty="0" smtClean="0">
                <a:solidFill>
                  <a:schemeClr val="tx1"/>
                </a:solidFill>
                <a:effectLst/>
                <a:latin typeface="Arial" panose="020B0604020202020204" pitchFamily="34" charset="0"/>
                <a:ea typeface="+mn-ea"/>
                <a:cs typeface="Arial" panose="020B0604020202020204" pitchFamily="34" charset="0"/>
              </a:rPr>
              <a:t>Gallery 4.</a:t>
            </a:r>
            <a:endParaRPr lang="en-AU" sz="14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26</a:t>
            </a:fld>
            <a:endParaRPr lang="en-US"/>
          </a:p>
        </p:txBody>
      </p:sp>
    </p:spTree>
    <p:extLst>
      <p:ext uri="{BB962C8B-B14F-4D97-AF65-F5344CB8AC3E}">
        <p14:creationId xmlns:p14="http://schemas.microsoft.com/office/powerpoint/2010/main" val="130658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Museum standards for the recommended lighting or lux levels have been set according to the type of artwork. </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AU" dirty="0" smtClean="0">
                <a:solidFill>
                  <a:schemeClr val="bg1"/>
                </a:solidFill>
                <a:latin typeface="Arial" panose="020B0604020202020204" pitchFamily="34" charset="0"/>
                <a:cs typeface="Arial" panose="020B0604020202020204" pitchFamily="34" charset="0"/>
              </a:rPr>
              <a:t>On average daylight measures 10,000 lux – and is acceptable for outdoor sculptures. </a:t>
            </a:r>
          </a:p>
          <a:p>
            <a:pPr marL="171450" indent="-171450">
              <a:buFont typeface="Arial" panose="020B0604020202020204" pitchFamily="34" charset="0"/>
              <a:buChar char="•"/>
            </a:pPr>
            <a:r>
              <a:rPr lang="en-AU" dirty="0" smtClean="0">
                <a:solidFill>
                  <a:schemeClr val="bg1"/>
                </a:solidFill>
                <a:latin typeface="Arial" panose="020B0604020202020204" pitchFamily="34" charset="0"/>
                <a:cs typeface="Arial" panose="020B0604020202020204" pitchFamily="34" charset="0"/>
              </a:rPr>
              <a:t>400 to 500 lux – is generally acceptable for artworks made of metal and wood. </a:t>
            </a:r>
          </a:p>
          <a:p>
            <a:pPr marL="171450" indent="-171450">
              <a:buFont typeface="Arial" panose="020B0604020202020204" pitchFamily="34" charset="0"/>
              <a:buChar char="•"/>
            </a:pPr>
            <a:r>
              <a:rPr lang="en-AU" dirty="0" smtClean="0">
                <a:solidFill>
                  <a:schemeClr val="bg1"/>
                </a:solidFill>
                <a:latin typeface="Arial" panose="020B0604020202020204" pitchFamily="34" charset="0"/>
                <a:cs typeface="Arial" panose="020B0604020202020204" pitchFamily="34" charset="0"/>
              </a:rPr>
              <a:t>200 to 300 lux – is acceptable for oil paintings. </a:t>
            </a:r>
          </a:p>
          <a:p>
            <a:pPr marL="171450" indent="-171450">
              <a:buFont typeface="Arial" panose="020B0604020202020204" pitchFamily="34" charset="0"/>
              <a:buChar char="•"/>
            </a:pPr>
            <a:r>
              <a:rPr lang="en-AU" dirty="0" smtClean="0">
                <a:solidFill>
                  <a:schemeClr val="bg1"/>
                </a:solidFill>
                <a:latin typeface="Arial" panose="020B0604020202020204" pitchFamily="34" charset="0"/>
                <a:cs typeface="Arial" panose="020B0604020202020204" pitchFamily="34" charset="0"/>
              </a:rPr>
              <a:t>50 lux – is a low level to protect fragile works on paper.  </a:t>
            </a:r>
          </a:p>
          <a:p>
            <a:pPr marL="171450" indent="-171450">
              <a:buFont typeface="Arial" panose="020B0604020202020204" pitchFamily="34" charset="0"/>
              <a:buChar char="•"/>
            </a:pPr>
            <a:r>
              <a:rPr lang="en-AU" dirty="0" smtClean="0">
                <a:solidFill>
                  <a:schemeClr val="bg1"/>
                </a:solidFill>
                <a:latin typeface="Arial" panose="020B0604020202020204" pitchFamily="34" charset="0"/>
                <a:cs typeface="Arial" panose="020B0604020202020204" pitchFamily="34" charset="0"/>
              </a:rPr>
              <a:t>10 lux – is the lowest light level to reduce damage to fabrics and materials.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You may notice that in the galleries there are few windows, or that they are carefully placed so that as little daylight as possible can reach the artworks. Windows might also have blinds or tints applied to reduce ultraviolet light rays from causing damage.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DISCUSSION: What lux level is preferred for a wooden stool with a tapestry padded seat?</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p:txBody>
      </p:sp>
      <p:sp>
        <p:nvSpPr>
          <p:cNvPr id="4" name="Slide Number Placeholder 3"/>
          <p:cNvSpPr>
            <a:spLocks noGrp="1"/>
          </p:cNvSpPr>
          <p:nvPr>
            <p:ph type="sldNum" sz="quarter" idx="5"/>
          </p:nvPr>
        </p:nvSpPr>
        <p:spPr/>
        <p:txBody>
          <a:bodyPr/>
          <a:lstStyle/>
          <a:p>
            <a:fld id="{A0F091A6-0FFF-7347-A992-07EE1F28F2C7}" type="slidenum">
              <a:rPr lang="en-US" smtClean="0"/>
              <a:t>27</a:t>
            </a:fld>
            <a:endParaRPr lang="en-US"/>
          </a:p>
        </p:txBody>
      </p:sp>
    </p:spTree>
    <p:extLst>
      <p:ext uri="{BB962C8B-B14F-4D97-AF65-F5344CB8AC3E}">
        <p14:creationId xmlns:p14="http://schemas.microsoft.com/office/powerpoint/2010/main" val="2627083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panose="020B0604020202020204" pitchFamily="34" charset="0"/>
                <a:ea typeface="+mn-ea"/>
                <a:cs typeface="Arial" panose="020B0604020202020204" pitchFamily="34" charset="0"/>
              </a:rPr>
              <a:t>Artworks on display out-of-doors have very specific requirements. </a:t>
            </a:r>
          </a:p>
          <a:p>
            <a:r>
              <a:rPr lang="en-AU" sz="1200" b="0" i="0" kern="1200" dirty="0" smtClean="0">
                <a:solidFill>
                  <a:schemeClr val="tx1"/>
                </a:solidFill>
                <a:effectLst/>
                <a:latin typeface="Arial" panose="020B0604020202020204" pitchFamily="34" charset="0"/>
                <a:ea typeface="+mn-ea"/>
                <a:cs typeface="Arial" panose="020B0604020202020204" pitchFamily="34" charset="0"/>
              </a:rPr>
              <a:t>They must be made of durable materials, so the weather (for example, rain or bright sunlight) will not impact them. </a:t>
            </a:r>
          </a:p>
          <a:p>
            <a:r>
              <a:rPr lang="en-AU" sz="1200" b="0" i="0" kern="1200" dirty="0" smtClean="0">
                <a:solidFill>
                  <a:schemeClr val="tx1"/>
                </a:solidFill>
                <a:effectLst/>
                <a:latin typeface="Arial" panose="020B0604020202020204" pitchFamily="34" charset="0"/>
                <a:ea typeface="+mn-ea"/>
                <a:cs typeface="Arial" panose="020B0604020202020204" pitchFamily="34" charset="0"/>
              </a:rPr>
              <a:t>Security is also an issue in open public space, so artworks need to have secure footings.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a:t>
            </a:r>
            <a:r>
              <a:rPr lang="en-AU" dirty="0" smtClean="0">
                <a:latin typeface="Arial" panose="020B0604020202020204" pitchFamily="34" charset="0"/>
                <a:cs typeface="Arial" panose="020B0604020202020204" pitchFamily="34" charset="0"/>
              </a:rPr>
              <a:t>Inge King, </a:t>
            </a:r>
            <a:r>
              <a:rPr lang="en-AU" i="1" dirty="0" smtClean="0">
                <a:latin typeface="Arial" panose="020B0604020202020204" pitchFamily="34" charset="0"/>
                <a:cs typeface="Arial" panose="020B0604020202020204" pitchFamily="34" charset="0"/>
              </a:rPr>
              <a:t>Black Sun, </a:t>
            </a:r>
            <a:r>
              <a:rPr lang="en-AU" dirty="0" smtClean="0">
                <a:latin typeface="Arial" panose="020B0604020202020204" pitchFamily="34" charset="0"/>
                <a:cs typeface="Arial" panose="020B0604020202020204" pitchFamily="34" charset="0"/>
              </a:rPr>
              <a:t>1975,</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Painted steel.</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239 X 208 x 72 mm.</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Mildura Arts Centre Collection</a:t>
            </a:r>
          </a:p>
          <a:p>
            <a:r>
              <a:rPr lang="en-AU" dirty="0" smtClean="0">
                <a:latin typeface="Arial" panose="020B0604020202020204" pitchFamily="34" charset="0"/>
                <a:cs typeface="Arial" panose="020B0604020202020204" pitchFamily="34" charset="0"/>
              </a:rPr>
              <a:t>Location: between Eleventh and Twelfth Streets, Deakin Avenue, Mildura.</a:t>
            </a:r>
          </a:p>
          <a:p>
            <a:r>
              <a:rPr lang="en-AU" dirty="0" smtClean="0">
                <a:latin typeface="Arial" panose="020B0604020202020204" pitchFamily="34" charset="0"/>
                <a:cs typeface="Arial" panose="020B0604020202020204" pitchFamily="34" charset="0"/>
              </a:rPr>
              <a:t>Photo credit:</a:t>
            </a:r>
            <a:r>
              <a:rPr lang="en-AU" baseline="0" dirty="0" smtClean="0">
                <a:latin typeface="Arial" panose="020B0604020202020204" pitchFamily="34" charset="0"/>
                <a:cs typeface="Arial" panose="020B0604020202020204" pitchFamily="34" charset="0"/>
              </a:rPr>
              <a:t> Luisa </a:t>
            </a:r>
            <a:r>
              <a:rPr lang="en-AU" baseline="0" dirty="0" err="1" smtClean="0">
                <a:latin typeface="Arial" panose="020B0604020202020204" pitchFamily="34" charset="0"/>
                <a:cs typeface="Arial" panose="020B0604020202020204" pitchFamily="34" charset="0"/>
              </a:rPr>
              <a:t>Falivene</a:t>
            </a:r>
            <a:endParaRPr lang="en-AU"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28</a:t>
            </a:fld>
            <a:endParaRPr lang="en-US"/>
          </a:p>
        </p:txBody>
      </p:sp>
    </p:spTree>
    <p:extLst>
      <p:ext uri="{BB962C8B-B14F-4D97-AF65-F5344CB8AC3E}">
        <p14:creationId xmlns:p14="http://schemas.microsoft.com/office/powerpoint/2010/main" val="2209690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panose="020B0604020202020204" pitchFamily="34" charset="0"/>
                <a:ea typeface="+mn-ea"/>
                <a:cs typeface="Arial" panose="020B0604020202020204" pitchFamily="34" charset="0"/>
              </a:rPr>
              <a:t>Temperature and humidity changes can affect the structure of objects, making it important to keep artworks at a consistent levels. For example expansion and buckling of materials and supports can occur. Materials like paint can shrink and crack. If Relative Humidity levels rise, conditions become attractive to insects and mould can grow. </a:t>
            </a:r>
          </a:p>
          <a:p>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Arial" panose="020B0604020202020204" pitchFamily="34" charset="0"/>
                <a:ea typeface="+mn-ea"/>
                <a:cs typeface="Arial" panose="020B0604020202020204" pitchFamily="34" charset="0"/>
              </a:rPr>
              <a:t>As groups of people enter or leave the exhibition, and the doors open and close, shifts in temperature and humidity occur. A sophisticated climate control system ensures consistent temperature and humidity levels. </a:t>
            </a:r>
          </a:p>
          <a:p>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200" b="0" i="0" kern="1200" dirty="0" smtClean="0">
                <a:solidFill>
                  <a:schemeClr val="tx1"/>
                </a:solidFill>
                <a:effectLst/>
                <a:latin typeface="Arial" panose="020B0604020202020204" pitchFamily="34" charset="0"/>
                <a:ea typeface="+mn-ea"/>
                <a:cs typeface="Arial" panose="020B0604020202020204" pitchFamily="34" charset="0"/>
              </a:rPr>
              <a:t>A constant temperature is best and the ideal level is 18–22 degrees Celsius. </a:t>
            </a:r>
          </a:p>
          <a:p>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200" b="0" i="0" kern="1200" dirty="0" smtClean="0">
                <a:solidFill>
                  <a:schemeClr val="tx1"/>
                </a:solidFill>
                <a:effectLst/>
                <a:latin typeface="Arial" panose="020B0604020202020204" pitchFamily="34" charset="0"/>
                <a:ea typeface="+mn-ea"/>
                <a:cs typeface="Arial" panose="020B0604020202020204" pitchFamily="34" charset="0"/>
              </a:rPr>
              <a:t>The ideal level for Relative Humidity is 50%. Mould starts to grow at 68%.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p:txBody>
      </p:sp>
      <p:sp>
        <p:nvSpPr>
          <p:cNvPr id="4" name="Slide Number Placeholder 3"/>
          <p:cNvSpPr>
            <a:spLocks noGrp="1"/>
          </p:cNvSpPr>
          <p:nvPr>
            <p:ph type="sldNum" sz="quarter" idx="10"/>
          </p:nvPr>
        </p:nvSpPr>
        <p:spPr/>
        <p:txBody>
          <a:bodyPr/>
          <a:lstStyle/>
          <a:p>
            <a:fld id="{A0F091A6-0FFF-7347-A992-07EE1F28F2C7}" type="slidenum">
              <a:rPr lang="en-US" smtClean="0"/>
              <a:t>29</a:t>
            </a:fld>
            <a:endParaRPr lang="en-US"/>
          </a:p>
        </p:txBody>
      </p:sp>
    </p:spTree>
    <p:extLst>
      <p:ext uri="{BB962C8B-B14F-4D97-AF65-F5344CB8AC3E}">
        <p14:creationId xmlns:p14="http://schemas.microsoft.com/office/powerpoint/2010/main" val="165573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Broadly speaking art galleries fall into the following categories:</a:t>
            </a:r>
          </a:p>
          <a:p>
            <a:pPr marL="228600" indent="-228600">
              <a:buAutoNum type="arabicPeriod"/>
            </a:pPr>
            <a:r>
              <a:rPr lang="en-US" dirty="0" smtClean="0">
                <a:latin typeface="Arial" panose="020B0604020202020204" pitchFamily="34" charset="0"/>
                <a:cs typeface="Arial" panose="020B0604020202020204" pitchFamily="34" charset="0"/>
              </a:rPr>
              <a:t>Public Gallery</a:t>
            </a:r>
          </a:p>
          <a:p>
            <a:pPr marL="228600" indent="-228600">
              <a:buAutoNum type="arabicPeriod"/>
            </a:pPr>
            <a:r>
              <a:rPr lang="en-US" dirty="0" smtClean="0">
                <a:latin typeface="Arial" panose="020B0604020202020204" pitchFamily="34" charset="0"/>
                <a:cs typeface="Arial" panose="020B0604020202020204" pitchFamily="34" charset="0"/>
              </a:rPr>
              <a:t>Private Gallery</a:t>
            </a:r>
          </a:p>
          <a:p>
            <a:pPr marL="228600" indent="-228600">
              <a:buAutoNum type="arabicPeriod"/>
            </a:pPr>
            <a:r>
              <a:rPr lang="en-US" dirty="0" smtClean="0">
                <a:latin typeface="Arial" panose="020B0604020202020204" pitchFamily="34" charset="0"/>
                <a:cs typeface="Arial" panose="020B0604020202020204" pitchFamily="34" charset="0"/>
              </a:rPr>
              <a:t>Commercial Gallery</a:t>
            </a:r>
          </a:p>
          <a:p>
            <a:pPr marL="228600" indent="-228600">
              <a:buAutoNum type="arabicPeriod"/>
            </a:pPr>
            <a:r>
              <a:rPr lang="en-US" dirty="0" smtClean="0">
                <a:latin typeface="Arial" panose="020B0604020202020204" pitchFamily="34" charset="0"/>
                <a:cs typeface="Arial" panose="020B0604020202020204" pitchFamily="34" charset="0"/>
              </a:rPr>
              <a:t>Artist-run-initiative (ARI)</a:t>
            </a:r>
          </a:p>
          <a:p>
            <a:pPr marL="228600" indent="-228600">
              <a:buAutoNum type="arabicPeriod"/>
            </a:pPr>
            <a:r>
              <a:rPr lang="en-US" dirty="0" smtClean="0">
                <a:latin typeface="Arial" panose="020B0604020202020204" pitchFamily="34" charset="0"/>
                <a:cs typeface="Arial" panose="020B0604020202020204" pitchFamily="34" charset="0"/>
              </a:rPr>
              <a:t>Alternate and online spaces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3</a:t>
            </a:fld>
            <a:endParaRPr lang="en-US"/>
          </a:p>
        </p:txBody>
      </p:sp>
    </p:spTree>
    <p:extLst>
      <p:ext uri="{BB962C8B-B14F-4D97-AF65-F5344CB8AC3E}">
        <p14:creationId xmlns:p14="http://schemas.microsoft.com/office/powerpoint/2010/main" val="282000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Arial" panose="020B0604020202020204" pitchFamily="34" charset="0"/>
                <a:ea typeface="+mn-ea"/>
                <a:cs typeface="Arial" panose="020B0604020202020204" pitchFamily="34" charset="0"/>
              </a:rPr>
              <a:t>Temperature and Relative Humidity is measured by a thermo-hygrograph or </a:t>
            </a:r>
            <a:r>
              <a:rPr lang="en-AU" sz="1200" b="0" i="0" kern="1200" dirty="0" err="1" smtClean="0">
                <a:solidFill>
                  <a:schemeClr val="tx1"/>
                </a:solidFill>
                <a:effectLst/>
                <a:latin typeface="Arial" panose="020B0604020202020204" pitchFamily="34" charset="0"/>
                <a:ea typeface="+mn-ea"/>
                <a:cs typeface="Arial" panose="020B0604020202020204" pitchFamily="34" charset="0"/>
              </a:rPr>
              <a:t>hygrothermograph</a:t>
            </a:r>
            <a:r>
              <a:rPr lang="en-AU" sz="1200" b="0" i="0" kern="1200" dirty="0" smtClean="0">
                <a:solidFill>
                  <a:schemeClr val="tx1"/>
                </a:solidFill>
                <a:effectLst/>
                <a:latin typeface="Arial" panose="020B0604020202020204" pitchFamily="34" charset="0"/>
                <a:ea typeface="+mn-ea"/>
                <a:cs typeface="Arial" panose="020B0604020202020204" pitchFamily="34" charset="0"/>
              </a:rPr>
              <a:t>, which registers the temperature and relative humidity levels in a gallery.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Arial" panose="020B0604020202020204" pitchFamily="34" charset="0"/>
                <a:ea typeface="+mn-ea"/>
                <a:cs typeface="Arial" panose="020B0604020202020204" pitchFamily="34" charset="0"/>
              </a:rPr>
              <a:t>On the left is a temperature data logger, that captures this information in the galleries.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Arial" panose="020B0604020202020204" pitchFamily="34" charset="0"/>
                <a:ea typeface="+mn-ea"/>
                <a:cs typeface="Arial" panose="020B0604020202020204" pitchFamily="34" charset="0"/>
              </a:rPr>
              <a:t>On the right, this picture shows environmental conditions at Mildura Arts Centre at a specific moment in time. These are</a:t>
            </a:r>
            <a:r>
              <a:rPr lang="en-AU" sz="1200" kern="1200" dirty="0" smtClean="0">
                <a:solidFill>
                  <a:schemeClr val="tx1"/>
                </a:solidFill>
                <a:effectLst/>
                <a:latin typeface="Arial" panose="020B0604020202020204" pitchFamily="34" charset="0"/>
                <a:ea typeface="+mn-ea"/>
                <a:cs typeface="Arial" panose="020B0604020202020204" pitchFamily="34" charset="0"/>
              </a:rPr>
              <a:t> monitored via an online computerised building management system. </a:t>
            </a:r>
          </a:p>
          <a:p>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Arial" panose="020B0604020202020204" pitchFamily="34" charset="0"/>
                <a:ea typeface="+mn-ea"/>
                <a:cs typeface="Arial" panose="020B0604020202020204" pitchFamily="34" charset="0"/>
              </a:rPr>
              <a:t>An art gallery that is going to loan a valuable artwork to Mildura Art Gallery may want to see this, as evidence Mildura Art Centre can care for the artwork according to the international standards for the care of artworks.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T</a:t>
            </a:r>
            <a:r>
              <a:rPr lang="en-AU" sz="1200" b="0" i="0" kern="1200" dirty="0" err="1" smtClean="0">
                <a:solidFill>
                  <a:schemeClr val="tx1"/>
                </a:solidFill>
                <a:effectLst/>
                <a:latin typeface="Arial" panose="020B0604020202020204" pitchFamily="34" charset="0"/>
                <a:ea typeface="+mn-ea"/>
                <a:cs typeface="Arial" panose="020B0604020202020204" pitchFamily="34" charset="0"/>
              </a:rPr>
              <a:t>emperature</a:t>
            </a:r>
            <a:r>
              <a:rPr lang="en-AU" sz="1200" b="0" i="0" kern="1200" dirty="0" smtClean="0">
                <a:solidFill>
                  <a:schemeClr val="tx1"/>
                </a:solidFill>
                <a:effectLst/>
                <a:latin typeface="Arial" panose="020B0604020202020204" pitchFamily="34" charset="0"/>
                <a:ea typeface="+mn-ea"/>
                <a:cs typeface="Arial" panose="020B0604020202020204" pitchFamily="34" charset="0"/>
              </a:rPr>
              <a:t> data logger in gallery.</a:t>
            </a:r>
            <a:r>
              <a:rPr lang="en-AU" sz="12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dirty="0" smtClean="0">
                <a:latin typeface="Arial" panose="020B0604020202020204" pitchFamily="34" charset="0"/>
                <a:cs typeface="Arial" panose="020B0604020202020204" pitchFamily="34" charset="0"/>
              </a:rPr>
              <a:t>Screenshots of the Building Management System:</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Heating, Ventilation, and Air Conditioning computer interface.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30</a:t>
            </a:fld>
            <a:endParaRPr lang="en-US"/>
          </a:p>
        </p:txBody>
      </p:sp>
    </p:spTree>
    <p:extLst>
      <p:ext uri="{BB962C8B-B14F-4D97-AF65-F5344CB8AC3E}">
        <p14:creationId xmlns:p14="http://schemas.microsoft.com/office/powerpoint/2010/main" val="1161570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kern="1200" dirty="0" smtClean="0">
                <a:solidFill>
                  <a:schemeClr val="tx1"/>
                </a:solidFill>
                <a:effectLst/>
                <a:latin typeface="+mn-lt"/>
                <a:ea typeface="+mn-ea"/>
                <a:cs typeface="+mn-cs"/>
              </a:rPr>
              <a:t>St</a:t>
            </a:r>
            <a:r>
              <a:rPr lang="en-AU" sz="1400" b="0" i="0" kern="1200" dirty="0" smtClean="0">
                <a:solidFill>
                  <a:schemeClr val="tx1"/>
                </a:solidFill>
                <a:effectLst/>
                <a:latin typeface="Arial" panose="020B0604020202020204" pitchFamily="34" charset="0"/>
                <a:ea typeface="+mn-ea"/>
                <a:cs typeface="Arial" panose="020B0604020202020204" pitchFamily="34" charset="0"/>
              </a:rPr>
              <a:t>aff at the Mildura Arts Centre need to ensure artworks are kept insect and dust free. </a:t>
            </a:r>
          </a:p>
          <a:p>
            <a:endParaRPr lang="en-AU" sz="14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400" b="0" i="0" kern="1200" dirty="0" smtClean="0">
                <a:solidFill>
                  <a:schemeClr val="tx1"/>
                </a:solidFill>
                <a:effectLst/>
                <a:latin typeface="Arial" panose="020B0604020202020204" pitchFamily="34" charset="0"/>
                <a:ea typeface="+mn-ea"/>
                <a:cs typeface="Arial" panose="020B0604020202020204" pitchFamily="34" charset="0"/>
              </a:rPr>
              <a:t>A pest controller regularly visits to ensure insects, such as moths and silverfish do not infest or damage artworks. </a:t>
            </a:r>
          </a:p>
          <a:p>
            <a:endParaRPr lang="en-AU" sz="14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400" b="0" i="0" kern="1200" dirty="0" smtClean="0">
                <a:solidFill>
                  <a:schemeClr val="tx1"/>
                </a:solidFill>
                <a:effectLst/>
                <a:latin typeface="Arial" panose="020B0604020202020204" pitchFamily="34" charset="0"/>
                <a:ea typeface="+mn-ea"/>
                <a:cs typeface="Arial" panose="020B0604020202020204" pitchFamily="34" charset="0"/>
              </a:rPr>
              <a:t>The curator must ensure that artworks are kept clean while they are on display and in storage, by creating a cleaning schedule. This cleaning is completed by trained gallery staff who work at Mildura Arts Centre. </a:t>
            </a:r>
            <a:endParaRPr lang="en-US"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_____________________________________</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31</a:t>
            </a:fld>
            <a:endParaRPr lang="en-US"/>
          </a:p>
        </p:txBody>
      </p:sp>
    </p:spTree>
    <p:extLst>
      <p:ext uri="{BB962C8B-B14F-4D97-AF65-F5344CB8AC3E}">
        <p14:creationId xmlns:p14="http://schemas.microsoft.com/office/powerpoint/2010/main" val="2919547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Condition reports are completed to document any changes in the artwork that have occurred over time.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These are detailed documents that show an artwork has been inspected carefully and regularly to ensure there are no changes in an artwork. This method allows for early detection of something being wrong with an artwork.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Condition reports for loaned artworks are completed: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Before an artwork is transported.</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When an artwork arrives at the gallery.</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During the exhibition period.</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Before it is packed for transport.</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On arrival at the artwork lenders destination.</a:t>
            </a: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Artworks in collections are inspected and a Condition report completed at regular intervals.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Arial" panose="020B0604020202020204" pitchFamily="34" charset="0"/>
                <a:cs typeface="Arial" panose="020B0604020202020204" pitchFamily="34" charset="0"/>
              </a:rPr>
              <a:t>_____________________________________</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latin typeface="Arial" panose="020B0604020202020204" pitchFamily="34" charset="0"/>
                <a:cs typeface="Arial" panose="020B0604020202020204" pitchFamily="34" charset="0"/>
              </a:rPr>
              <a:t>Image credit: Example of Mildura Arts Centre Condition Report for</a:t>
            </a:r>
            <a:r>
              <a:rPr lang="en-US" baseline="0" dirty="0" smtClean="0">
                <a:latin typeface="Arial" panose="020B0604020202020204" pitchFamily="34" charset="0"/>
                <a:cs typeface="Arial" panose="020B0604020202020204" pitchFamily="34" charset="0"/>
              </a:rPr>
              <a:t> 3D Objects.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latin typeface="Arial" panose="020B0604020202020204" pitchFamily="34" charset="0"/>
                <a:cs typeface="Arial" panose="020B0604020202020204" pitchFamily="34" charset="0"/>
              </a:rPr>
              <a:t>Artwork credit: Penny Byrne, </a:t>
            </a:r>
            <a:r>
              <a:rPr lang="en-US" i="1" baseline="0" dirty="0" smtClean="0">
                <a:latin typeface="Arial" panose="020B0604020202020204" pitchFamily="34" charset="0"/>
                <a:cs typeface="Arial" panose="020B0604020202020204" pitchFamily="34" charset="0"/>
              </a:rPr>
              <a:t>Keep Young and Beautiful if you want to be Loved</a:t>
            </a:r>
            <a:r>
              <a:rPr lang="en-US" baseline="0" dirty="0" smtClean="0">
                <a:latin typeface="Arial" panose="020B0604020202020204" pitchFamily="34" charset="0"/>
                <a:cs typeface="Arial" panose="020B0604020202020204" pitchFamily="34" charset="0"/>
              </a:rPr>
              <a:t>, 2011. Vintage porcelain figurines, mixed media. Mildura Arts Centre Collection. Acquired 2013.</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32</a:t>
            </a:fld>
            <a:endParaRPr lang="en-US"/>
          </a:p>
        </p:txBody>
      </p:sp>
    </p:spTree>
    <p:extLst>
      <p:ext uri="{BB962C8B-B14F-4D97-AF65-F5344CB8AC3E}">
        <p14:creationId xmlns:p14="http://schemas.microsoft.com/office/powerpoint/2010/main" val="89637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When artworks are moved between storage and gallery spaces, they are vulnerable to damage occurring through mishandling. </a:t>
            </a:r>
          </a:p>
          <a:p>
            <a:r>
              <a:rPr lang="en-US" dirty="0" smtClean="0">
                <a:latin typeface="Arial" panose="020B0604020202020204" pitchFamily="34" charset="0"/>
                <a:cs typeface="Arial" panose="020B0604020202020204" pitchFamily="34" charset="0"/>
              </a:rPr>
              <a:t>Specialist art handlers and installers are people who have undergone the training to know museum standards for the safe handling of artworks. Installers: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Wear gloves, to prevent leaving fingermarks from oils and acids in the skin and ensure good grip of artworks.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Make sure lanyards, </a:t>
            </a:r>
            <a:r>
              <a:rPr lang="en-US" dirty="0" err="1" smtClean="0">
                <a:latin typeface="Arial" panose="020B0604020202020204" pitchFamily="34" charset="0"/>
                <a:cs typeface="Arial" panose="020B0604020202020204" pitchFamily="34" charset="0"/>
              </a:rPr>
              <a:t>jewellery</a:t>
            </a:r>
            <a:r>
              <a:rPr lang="en-US" dirty="0" smtClean="0">
                <a:latin typeface="Arial" panose="020B0604020202020204" pitchFamily="34" charset="0"/>
                <a:cs typeface="Arial" panose="020B0604020202020204" pitchFamily="34" charset="0"/>
              </a:rPr>
              <a:t> and watches are well hidden or not worn, to avoid scratches.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Whenever possible artworks are either carried by two art handlers, or moved with trolleys, so artworks are not dropped.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While artworks are being arranged in the gallery, works go on </a:t>
            </a:r>
            <a:r>
              <a:rPr lang="en-AU" dirty="0" smtClean="0">
                <a:latin typeface="Arial" panose="020B0604020202020204" pitchFamily="34" charset="0"/>
                <a:cs typeface="Arial" panose="020B0604020202020204" pitchFamily="34" charset="0"/>
              </a:rPr>
              <a:t>foam blocks or carpet squares</a:t>
            </a:r>
            <a:r>
              <a:rPr lang="en-US" dirty="0" smtClean="0">
                <a:latin typeface="Arial" panose="020B0604020202020204" pitchFamily="34" charset="0"/>
                <a:cs typeface="Arial" panose="020B0604020202020204" pitchFamily="34" charset="0"/>
              </a:rPr>
              <a:t>, rather than the floor, to ensure no damage to the edges of the artwork occurs. Works on paper are laid on tables</a:t>
            </a:r>
            <a:r>
              <a:rPr lang="en-US" baseline="0" dirty="0" smtClean="0">
                <a:latin typeface="Arial" panose="020B0604020202020204" pitchFamily="34" charset="0"/>
                <a:cs typeface="Arial" panose="020B0604020202020204" pitchFamily="34" charset="0"/>
              </a:rPr>
              <a:t> to keep them flat prior to install.</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Installers follow the curator’s plan to put everything in its correct place. </a:t>
            </a:r>
          </a:p>
          <a:p>
            <a:r>
              <a:rPr lang="en-US" dirty="0" smtClean="0">
                <a:latin typeface="Arial" panose="020B0604020202020204" pitchFamily="34" charset="0"/>
                <a:cs typeface="Arial" panose="020B0604020202020204" pitchFamily="34" charset="0"/>
              </a:rPr>
              <a:t>The installers are also tasked with de-installing the exhibition when it is over. </a:t>
            </a:r>
          </a:p>
          <a:p>
            <a:r>
              <a:rPr lang="en-US" dirty="0" smtClean="0">
                <a:latin typeface="Arial" panose="020B0604020202020204" pitchFamily="34" charset="0"/>
                <a:cs typeface="Arial" panose="020B0604020202020204" pitchFamily="34" charset="0"/>
              </a:rPr>
              <a:t>Then to prepare for the next exhibition, the walls and display plinths may need to be patched and painted.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Mildura Arts</a:t>
            </a:r>
            <a:r>
              <a:rPr lang="en-US" baseline="0" dirty="0" smtClean="0">
                <a:latin typeface="Arial" panose="020B0604020202020204" pitchFamily="34" charset="0"/>
                <a:cs typeface="Arial" panose="020B0604020202020204" pitchFamily="34" charset="0"/>
              </a:rPr>
              <a:t> Centre exhibition team member handling artwork.</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Artwork credit: </a:t>
            </a:r>
            <a:r>
              <a:rPr lang="en-AU" dirty="0" smtClean="0">
                <a:latin typeface="Arial" panose="020B0604020202020204" pitchFamily="34" charset="0"/>
                <a:cs typeface="Arial" panose="020B0604020202020204" pitchFamily="34" charset="0"/>
              </a:rPr>
              <a:t>Isabel Davies (1929- ),</a:t>
            </a:r>
            <a:r>
              <a:rPr lang="en-AU" baseline="0" dirty="0" smtClean="0">
                <a:latin typeface="Arial" panose="020B0604020202020204" pitchFamily="34" charset="0"/>
                <a:cs typeface="Arial" panose="020B0604020202020204" pitchFamily="34" charset="0"/>
              </a:rPr>
              <a:t> </a:t>
            </a:r>
            <a:r>
              <a:rPr lang="en-AU" sz="1100" i="1" dirty="0" smtClean="0">
                <a:latin typeface="Arial" panose="020B0604020202020204" pitchFamily="34" charset="0"/>
                <a:cs typeface="Arial" panose="020B0604020202020204" pitchFamily="34" charset="0"/>
              </a:rPr>
              <a:t>Kitchen Creation</a:t>
            </a:r>
            <a:r>
              <a:rPr lang="en-AU" dirty="0" smtClean="0">
                <a:latin typeface="Arial" panose="020B0604020202020204" pitchFamily="34" charset="0"/>
                <a:cs typeface="Arial" panose="020B0604020202020204" pitchFamily="34" charset="0"/>
              </a:rPr>
              <a:t>,</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1977.</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Wood, </a:t>
            </a:r>
            <a:r>
              <a:rPr lang="en-AU" dirty="0" err="1" smtClean="0">
                <a:latin typeface="Arial" panose="020B0604020202020204" pitchFamily="34" charset="0"/>
                <a:cs typeface="Arial" panose="020B0604020202020204" pitchFamily="34" charset="0"/>
              </a:rPr>
              <a:t>perspex</a:t>
            </a:r>
            <a:r>
              <a:rPr lang="en-AU" dirty="0" smtClean="0">
                <a:latin typeface="Arial" panose="020B0604020202020204" pitchFamily="34" charset="0"/>
                <a:cs typeface="Arial" panose="020B0604020202020204" pitchFamily="34" charset="0"/>
              </a:rPr>
              <a:t>, cloth, tin cans, can opener.</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22.5 x 55. 5 x16.5 cm.</a:t>
            </a:r>
            <a:r>
              <a:rPr lang="en-US" baseline="0" dirty="0" smtClean="0">
                <a:latin typeface="Arial" panose="020B0604020202020204" pitchFamily="34" charset="0"/>
                <a:cs typeface="Arial" panose="020B0604020202020204" pitchFamily="34" charset="0"/>
              </a:rPr>
              <a:t> Mildura Arts Centre Collection.</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33</a:t>
            </a:fld>
            <a:endParaRPr lang="en-US"/>
          </a:p>
        </p:txBody>
      </p:sp>
    </p:spTree>
    <p:extLst>
      <p:ext uri="{BB962C8B-B14F-4D97-AF65-F5344CB8AC3E}">
        <p14:creationId xmlns:p14="http://schemas.microsoft.com/office/powerpoint/2010/main" val="1650754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These specially made crates are for the transportation of artworks between galleries and storage facilities.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 hardest wearing crates are made of wood, and for gallery storage some are made of acid-free cardboard.</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Crates often have individually made supports that cradle the artwork to keep it secure during transportation.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 crates pictured have stamps to say they’re fragile, and arrows pointing up, to ensure they are kept the right way up.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Some artworks are so valuable, they even need to be transported on refrigerated trucks or planes to ensure a consistent temperature.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a:t>
            </a:r>
            <a:r>
              <a:rPr lang="en-AU" dirty="0" smtClean="0">
                <a:latin typeface="Arial" panose="020B0604020202020204" pitchFamily="34" charset="0"/>
                <a:cs typeface="Arial" panose="020B0604020202020204" pitchFamily="34" charset="0"/>
              </a:rPr>
              <a:t>Travelling exhibitions and sculptures often arrive in crates and are moved using wheeled “dollies”.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34</a:t>
            </a:fld>
            <a:endParaRPr lang="en-US"/>
          </a:p>
        </p:txBody>
      </p:sp>
    </p:spTree>
    <p:extLst>
      <p:ext uri="{BB962C8B-B14F-4D97-AF65-F5344CB8AC3E}">
        <p14:creationId xmlns:p14="http://schemas.microsoft.com/office/powerpoint/2010/main" val="936082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Arial" panose="020B0604020202020204" pitchFamily="34" charset="0"/>
                <a:cs typeface="Arial" panose="020B0604020202020204" pitchFamily="34" charset="0"/>
              </a:rPr>
              <a:t>Artworks on paper, such as photographs, collages and drawings are stored in Solander boxes, as they are particularly susceptible to fibre breakdown from cumulative light damage. </a:t>
            </a:r>
          </a:p>
          <a:p>
            <a:r>
              <a:rPr lang="en-AU" dirty="0" smtClean="0">
                <a:latin typeface="Arial" panose="020B0604020202020204" pitchFamily="34" charset="0"/>
                <a:cs typeface="Arial" panose="020B0604020202020204" pitchFamily="34" charset="0"/>
              </a:rPr>
              <a:t>Solander boxes are custom made and have especially made seals that keep the contents in complete darkness, air-tight, dust-free and safe from insects and other hazards. </a:t>
            </a:r>
          </a:p>
          <a:p>
            <a:r>
              <a:rPr lang="en-AU" dirty="0" smtClean="0">
                <a:latin typeface="Arial" panose="020B0604020202020204" pitchFamily="34" charset="0"/>
                <a:cs typeface="Arial" panose="020B0604020202020204" pitchFamily="34" charset="0"/>
              </a:rPr>
              <a:t>Works on paper are removed from their frames then stacked neatly in their cardboard mount within the Solander box. </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Works on paper are generally rested between display. An artwork may be displayed for one month, then placed in storage for three months, before it can be exhibited again.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Solander boxes stacked on storage shelving.</a:t>
            </a:r>
          </a:p>
        </p:txBody>
      </p:sp>
      <p:sp>
        <p:nvSpPr>
          <p:cNvPr id="4" name="Slide Number Placeholder 3"/>
          <p:cNvSpPr>
            <a:spLocks noGrp="1"/>
          </p:cNvSpPr>
          <p:nvPr>
            <p:ph type="sldNum" sz="quarter" idx="10"/>
          </p:nvPr>
        </p:nvSpPr>
        <p:spPr/>
        <p:txBody>
          <a:bodyPr/>
          <a:lstStyle/>
          <a:p>
            <a:fld id="{A0F091A6-0FFF-7347-A992-07EE1F28F2C7}" type="slidenum">
              <a:rPr lang="en-US" smtClean="0"/>
              <a:t>35</a:t>
            </a:fld>
            <a:endParaRPr lang="en-US"/>
          </a:p>
        </p:txBody>
      </p:sp>
    </p:spTree>
    <p:extLst>
      <p:ext uri="{BB962C8B-B14F-4D97-AF65-F5344CB8AC3E}">
        <p14:creationId xmlns:p14="http://schemas.microsoft.com/office/powerpoint/2010/main" val="3806933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latin typeface="Arial" panose="020B0604020202020204" pitchFamily="34" charset="0"/>
                <a:cs typeface="Arial" panose="020B0604020202020204" pitchFamily="34" charset="0"/>
              </a:rPr>
              <a:t>Paintings are stored, to hang on metal racks when not on display. These storerooms tend to be kept in darkness so light cannot damage them. It also means the works are kept off the floor and away from spills that may occur.  </a:t>
            </a:r>
            <a:endParaRPr lang="en-US"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_____________________________________</a:t>
            </a:r>
          </a:p>
          <a:p>
            <a:r>
              <a:rPr lang="en-US" sz="1400" dirty="0" smtClean="0">
                <a:latin typeface="Arial" panose="020B0604020202020204" pitchFamily="34" charset="0"/>
                <a:cs typeface="Arial" panose="020B0604020202020204" pitchFamily="34" charset="0"/>
              </a:rPr>
              <a:t>Image credit: Mildura Arts Centre Collection storage racks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36</a:t>
            </a:fld>
            <a:endParaRPr lang="en-US"/>
          </a:p>
        </p:txBody>
      </p:sp>
    </p:spTree>
    <p:extLst>
      <p:ext uri="{BB962C8B-B14F-4D97-AF65-F5344CB8AC3E}">
        <p14:creationId xmlns:p14="http://schemas.microsoft.com/office/powerpoint/2010/main" val="2208469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panose="020B0604020202020204" pitchFamily="34" charset="0"/>
                <a:ea typeface="+mn-ea"/>
                <a:cs typeface="Arial" panose="020B0604020202020204" pitchFamily="34" charset="0"/>
              </a:rPr>
              <a:t>Remedial or Restorative Conversation occurs when steps are taken to repair a damaged artwork, to restore it to its original appearance.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This could be damage, such as a tear or break that has occurred from poor handling or deterioration from aging.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It is important that any steps taken to repair or restore an artwork can be undone, so that if a better method becomes available, or it is decided the damage is part of the story of the object, the restoration can be reversed.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This restoration work is completed by a conservator, which is a very specialised role. Conservators often work in specialised areas, for example, painting, ceramics, digital, or plastics. They work closely with the curator.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Image credit:</a:t>
            </a:r>
            <a:r>
              <a:rPr lang="en-US" baseline="0"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Masterpieces from the Collection</a:t>
            </a:r>
            <a:r>
              <a:rPr lang="en-US" i="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Mildura Arts Centre Collection (installation</a:t>
            </a:r>
            <a:r>
              <a:rPr lang="en-US" baseline="0" dirty="0" smtClean="0">
                <a:latin typeface="Arial" panose="020B0604020202020204" pitchFamily="34" charset="0"/>
                <a:cs typeface="Arial" panose="020B0604020202020204" pitchFamily="34" charset="0"/>
              </a:rPr>
              <a:t> view). </a:t>
            </a:r>
            <a:r>
              <a:rPr lang="en-US" dirty="0" smtClean="0">
                <a:latin typeface="Arial" panose="020B0604020202020204" pitchFamily="34" charset="0"/>
                <a:cs typeface="Arial" panose="020B0604020202020204" pitchFamily="34" charset="0"/>
              </a:rPr>
              <a:t>Mildura Arts Centre upper galleries.</a:t>
            </a:r>
          </a:p>
          <a:p>
            <a:r>
              <a:rPr lang="en-US" dirty="0" smtClean="0">
                <a:latin typeface="Arial" panose="020B0604020202020204" pitchFamily="34" charset="0"/>
                <a:cs typeface="Arial" panose="020B0604020202020204" pitchFamily="34" charset="0"/>
              </a:rPr>
              <a:t>Artwork credit: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Sir William </a:t>
            </a:r>
            <a:r>
              <a:rPr lang="en-US" dirty="0" err="1" smtClean="0">
                <a:latin typeface="Arial" panose="020B0604020202020204" pitchFamily="34" charset="0"/>
                <a:cs typeface="Arial" panose="020B0604020202020204" pitchFamily="34" charset="0"/>
              </a:rPr>
              <a:t>Newenham</a:t>
            </a:r>
            <a:r>
              <a:rPr lang="en-US" dirty="0" smtClean="0">
                <a:latin typeface="Arial" panose="020B0604020202020204" pitchFamily="34" charset="0"/>
                <a:cs typeface="Arial" panose="020B0604020202020204" pitchFamily="34" charset="0"/>
              </a:rPr>
              <a:t> Montague </a:t>
            </a:r>
            <a:r>
              <a:rPr lang="en-US" dirty="0" err="1" smtClean="0">
                <a:latin typeface="Arial" panose="020B0604020202020204" pitchFamily="34" charset="0"/>
                <a:cs typeface="Arial" panose="020B0604020202020204" pitchFamily="34" charset="0"/>
              </a:rPr>
              <a:t>Orpen</a:t>
            </a:r>
            <a:r>
              <a:rPr lang="en-US" dirty="0" smtClean="0">
                <a:latin typeface="Arial" panose="020B0604020202020204" pitchFamily="34" charset="0"/>
                <a:cs typeface="Arial" panose="020B0604020202020204" pitchFamily="34" charset="0"/>
              </a:rPr>
              <a:t> RA (1878-1931),</a:t>
            </a:r>
            <a:r>
              <a:rPr lang="en-US" baseline="0"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Portrait of Anna Pavlova</a:t>
            </a:r>
            <a:r>
              <a:rPr lang="en-US" dirty="0" smtClean="0">
                <a:latin typeface="Arial" panose="020B0604020202020204" pitchFamily="34" charset="0"/>
                <a:cs typeface="Arial" panose="020B0604020202020204" pitchFamily="34" charset="0"/>
              </a:rPr>
              <a:t>, 1920.</a:t>
            </a:r>
            <a:r>
              <a:rPr lang="en-US" baseline="0" dirty="0" smtClean="0">
                <a:latin typeface="Arial" panose="020B0604020202020204" pitchFamily="34" charset="0"/>
                <a:cs typeface="Arial" panose="020B0604020202020204" pitchFamily="34" charset="0"/>
              </a:rPr>
              <a:t> O</a:t>
            </a:r>
            <a:r>
              <a:rPr lang="en-US" dirty="0" smtClean="0">
                <a:latin typeface="Arial" panose="020B0604020202020204" pitchFamily="34" charset="0"/>
                <a:cs typeface="Arial" panose="020B0604020202020204" pitchFamily="34" charset="0"/>
              </a:rPr>
              <a:t>il on canvas.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Senator R.D Elliott Bequest, presented to the City of Mildura by </a:t>
            </a:r>
            <a:r>
              <a:rPr lang="en-US" dirty="0" err="1" smtClean="0">
                <a:latin typeface="Arial" panose="020B0604020202020204" pitchFamily="34" charset="0"/>
                <a:cs typeface="Arial" panose="020B0604020202020204" pitchFamily="34" charset="0"/>
              </a:rPr>
              <a:t>Mrs</a:t>
            </a:r>
            <a:r>
              <a:rPr lang="en-US" dirty="0" smtClean="0">
                <a:latin typeface="Arial" panose="020B0604020202020204" pitchFamily="34" charset="0"/>
                <a:cs typeface="Arial" panose="020B0604020202020204" pitchFamily="34" charset="0"/>
              </a:rPr>
              <a:t> Hilda Elliott, 1956.</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M13. </a:t>
            </a:r>
          </a:p>
        </p:txBody>
      </p:sp>
      <p:sp>
        <p:nvSpPr>
          <p:cNvPr id="4" name="Slide Number Placeholder 3"/>
          <p:cNvSpPr>
            <a:spLocks noGrp="1"/>
          </p:cNvSpPr>
          <p:nvPr>
            <p:ph type="sldNum" sz="quarter" idx="5"/>
          </p:nvPr>
        </p:nvSpPr>
        <p:spPr/>
        <p:txBody>
          <a:bodyPr/>
          <a:lstStyle/>
          <a:p>
            <a:fld id="{A0F091A6-0FFF-7347-A992-07EE1F28F2C7}" type="slidenum">
              <a:rPr lang="en-US" smtClean="0"/>
              <a:t>37</a:t>
            </a:fld>
            <a:endParaRPr lang="en-US"/>
          </a:p>
        </p:txBody>
      </p:sp>
    </p:spTree>
    <p:extLst>
      <p:ext uri="{BB962C8B-B14F-4D97-AF65-F5344CB8AC3E}">
        <p14:creationId xmlns:p14="http://schemas.microsoft.com/office/powerpoint/2010/main" val="3833495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kern="1200" dirty="0" smtClean="0">
                <a:solidFill>
                  <a:schemeClr val="tx1"/>
                </a:solidFill>
                <a:effectLst/>
                <a:latin typeface="Arial" panose="020B0604020202020204" pitchFamily="34" charset="0"/>
                <a:ea typeface="+mn-ea"/>
                <a:cs typeface="Arial" panose="020B0604020202020204" pitchFamily="34" charset="0"/>
              </a:rPr>
              <a:t>Douglas Annand Mural</a:t>
            </a:r>
            <a:r>
              <a:rPr lang="en-AU" sz="1200" b="0" i="0" kern="1200" dirty="0" smtClean="0">
                <a:solidFill>
                  <a:schemeClr val="tx1"/>
                </a:solidFill>
                <a:effectLst/>
                <a:latin typeface="Arial" panose="020B0604020202020204" pitchFamily="34" charset="0"/>
                <a:ea typeface="+mn-ea"/>
                <a:cs typeface="Arial" panose="020B0604020202020204" pitchFamily="34" charset="0"/>
              </a:rPr>
              <a:t>, 1953</a:t>
            </a:r>
          </a:p>
          <a:p>
            <a:r>
              <a:rPr lang="en-AU" sz="1200" b="0" i="0" kern="1200" dirty="0" smtClean="0">
                <a:solidFill>
                  <a:schemeClr val="tx1"/>
                </a:solidFill>
                <a:effectLst/>
                <a:latin typeface="Arial" panose="020B0604020202020204" pitchFamily="34" charset="0"/>
                <a:ea typeface="+mn-ea"/>
                <a:cs typeface="Arial" panose="020B0604020202020204" pitchFamily="34" charset="0"/>
              </a:rPr>
              <a:t>ceramic tiles, </a:t>
            </a:r>
            <a:r>
              <a:rPr lang="en-AU" sz="1200" kern="1200" dirty="0" smtClean="0">
                <a:solidFill>
                  <a:schemeClr val="tx1"/>
                </a:solidFill>
                <a:effectLst/>
                <a:latin typeface="Arial" panose="020B0604020202020204" pitchFamily="34" charset="0"/>
                <a:ea typeface="+mn-ea"/>
                <a:cs typeface="Arial" panose="020B0604020202020204" pitchFamily="34" charset="0"/>
              </a:rPr>
              <a:t>3.1m x 2.5m</a:t>
            </a:r>
            <a:r>
              <a:rPr lang="en-AU" sz="1200" b="0" i="0" kern="1200" dirty="0" smtClean="0">
                <a:solidFill>
                  <a:schemeClr val="tx1"/>
                </a:solidFill>
                <a:effectLst/>
                <a:latin typeface="Arial" panose="020B0604020202020204" pitchFamily="34" charset="0"/>
                <a:ea typeface="+mn-ea"/>
                <a:cs typeface="Arial" panose="020B0604020202020204" pitchFamily="34" charset="0"/>
              </a:rPr>
              <a:t> </a:t>
            </a:r>
          </a:p>
          <a:p>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r>
              <a:rPr lang="en-AU" sz="1200" b="0" i="0" kern="1200" dirty="0" smtClean="0">
                <a:solidFill>
                  <a:schemeClr val="tx1"/>
                </a:solidFill>
                <a:effectLst/>
                <a:latin typeface="Arial" panose="020B0604020202020204" pitchFamily="34" charset="0"/>
                <a:ea typeface="+mn-ea"/>
                <a:cs typeface="Arial" panose="020B0604020202020204" pitchFamily="34" charset="0"/>
              </a:rPr>
              <a:t>This public artwork was created in 1953 and originally located at </a:t>
            </a:r>
            <a:r>
              <a:rPr lang="en-AU" sz="1200" kern="1200" dirty="0" smtClean="0">
                <a:solidFill>
                  <a:schemeClr val="tx1"/>
                </a:solidFill>
                <a:effectLst/>
                <a:latin typeface="Arial" panose="020B0604020202020204" pitchFamily="34" charset="0"/>
                <a:ea typeface="+mn-ea"/>
                <a:cs typeface="Arial" panose="020B0604020202020204" pitchFamily="34" charset="0"/>
              </a:rPr>
              <a:t>Marie Yapp Nurses’ Home in Mildura. It is one of the earliest site‑specific, modernist, ceramic murals in Australia, significant for its references to the river, Indigenous environs and the Mildura area. </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In 2007 the Nurses’ Home was marked for demolition, so the mural was carefully removed and sent for conservation. Each tile was carefully cleaned and conserved before being reinstated within Mildura Arts Centre foyer using traditional ceramics methods.</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credits: Left</a:t>
            </a:r>
            <a:r>
              <a:rPr lang="en-US" baseline="0" dirty="0" smtClean="0">
                <a:latin typeface="Arial" panose="020B0604020202020204" pitchFamily="34" charset="0"/>
                <a:cs typeface="Arial" panose="020B0604020202020204" pitchFamily="34" charset="0"/>
              </a:rPr>
              <a:t> - Douglas Annand Mural installed at </a:t>
            </a:r>
            <a:r>
              <a:rPr lang="en-US" dirty="0" smtClean="0">
                <a:latin typeface="Arial" panose="020B0604020202020204" pitchFamily="34" charset="0"/>
                <a:cs typeface="Arial" panose="020B0604020202020204" pitchFamily="34" charset="0"/>
              </a:rPr>
              <a:t>Marie Yapp Nurses’ Home prior to its removal, 2007. </a:t>
            </a:r>
          </a:p>
          <a:p>
            <a:r>
              <a:rPr lang="en-US" dirty="0" smtClean="0">
                <a:latin typeface="Arial" panose="020B0604020202020204" pitchFamily="34" charset="0"/>
                <a:cs typeface="Arial" panose="020B0604020202020204" pitchFamily="34" charset="0"/>
              </a:rPr>
              <a:t>Right</a:t>
            </a:r>
            <a:r>
              <a:rPr lang="en-US" baseline="0" dirty="0" smtClean="0">
                <a:latin typeface="Arial" panose="020B0604020202020204" pitchFamily="34" charset="0"/>
                <a:cs typeface="Arial" panose="020B0604020202020204" pitchFamily="34" charset="0"/>
              </a:rPr>
              <a:t> - Douglas Annand Mural installed in Mildura Arts Centre Foyer, 2020.</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38</a:t>
            </a:fld>
            <a:endParaRPr lang="en-US"/>
          </a:p>
        </p:txBody>
      </p:sp>
    </p:spTree>
    <p:extLst>
      <p:ext uri="{BB962C8B-B14F-4D97-AF65-F5344CB8AC3E}">
        <p14:creationId xmlns:p14="http://schemas.microsoft.com/office/powerpoint/2010/main" val="3324452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It is no good putting on an exhibition if nobody visits. Curators and artists work closely with a graphic designer and marketing team to </a:t>
            </a:r>
            <a:r>
              <a:rPr lang="en-AU" sz="1200" b="0" i="0" kern="1200" dirty="0" smtClean="0">
                <a:solidFill>
                  <a:schemeClr val="tx1"/>
                </a:solidFill>
                <a:effectLst/>
                <a:latin typeface="Arial" panose="020B0604020202020204" pitchFamily="34" charset="0"/>
                <a:ea typeface="+mn-ea"/>
                <a:cs typeface="Arial" panose="020B0604020202020204" pitchFamily="34" charset="0"/>
              </a:rPr>
              <a:t>develop printed and digital material to promote the exhibition.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39</a:t>
            </a:fld>
            <a:endParaRPr lang="en-US"/>
          </a:p>
        </p:txBody>
      </p:sp>
    </p:spTree>
    <p:extLst>
      <p:ext uri="{BB962C8B-B14F-4D97-AF65-F5344CB8AC3E}">
        <p14:creationId xmlns:p14="http://schemas.microsoft.com/office/powerpoint/2010/main" val="273938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latin typeface="Arial" panose="020B0604020202020204" pitchFamily="34" charset="0"/>
                <a:cs typeface="Arial" panose="020B0604020202020204" pitchFamily="34" charset="0"/>
              </a:rPr>
              <a:t>A Public Gallery is: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Owned by or on behalf of the public.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Main function is to research and preserve artworks, not to sell artworks .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An </a:t>
            </a:r>
            <a:r>
              <a:rPr lang="en-US" dirty="0" err="1" smtClean="0">
                <a:latin typeface="Arial" panose="020B0604020202020204" pitchFamily="34" charset="0"/>
                <a:cs typeface="Arial" panose="020B0604020202020204" pitchFamily="34" charset="0"/>
              </a:rPr>
              <a:t>organisation</a:t>
            </a:r>
            <a:r>
              <a:rPr lang="en-US" dirty="0" smtClean="0">
                <a:latin typeface="Arial" panose="020B0604020202020204" pitchFamily="34" charset="0"/>
                <a:cs typeface="Arial" panose="020B0604020202020204" pitchFamily="34" charset="0"/>
              </a:rPr>
              <a:t> whose goal is not to make a profit – any funding generated by example, through tickets or gift shop sales – then invested back into the </a:t>
            </a:r>
            <a:r>
              <a:rPr lang="en-US" dirty="0" err="1" smtClean="0">
                <a:latin typeface="Arial" panose="020B0604020202020204" pitchFamily="34" charset="0"/>
                <a:cs typeface="Arial" panose="020B0604020202020204" pitchFamily="34" charset="0"/>
              </a:rPr>
              <a:t>organisation</a:t>
            </a:r>
            <a:r>
              <a:rPr lang="en-US" dirty="0" smtClean="0">
                <a:latin typeface="Arial" panose="020B0604020202020204" pitchFamily="34" charset="0"/>
                <a:cs typeface="Arial" panose="020B0604020202020204" pitchFamily="34" charset="0"/>
              </a:rPr>
              <a:t> to fund operations.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Funding is often provided by government, local, state or federal government.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Funding is often provided by philanthropic </a:t>
            </a:r>
            <a:r>
              <a:rPr lang="en-US" dirty="0" err="1" smtClean="0">
                <a:latin typeface="Arial" panose="020B0604020202020204" pitchFamily="34" charset="0"/>
                <a:cs typeface="Arial" panose="020B0604020202020204" pitchFamily="34" charset="0"/>
              </a:rPr>
              <a:t>organisations</a:t>
            </a:r>
            <a:r>
              <a:rPr lang="en-US" dirty="0" smtClean="0">
                <a:latin typeface="Arial" panose="020B0604020202020204" pitchFamily="34" charset="0"/>
                <a:cs typeface="Arial" panose="020B0604020202020204" pitchFamily="34" charset="0"/>
              </a:rPr>
              <a:t> or trusts who invest in the arts for their social good – for example Ian Potter Foundation, and </a:t>
            </a:r>
            <a:r>
              <a:rPr lang="en-AU" sz="1200" b="0" i="0" kern="1200" dirty="0" smtClean="0">
                <a:solidFill>
                  <a:schemeClr val="tx1"/>
                </a:solidFill>
                <a:effectLst/>
                <a:latin typeface="Arial" panose="020B0604020202020204" pitchFamily="34" charset="0"/>
                <a:ea typeface="+mn-ea"/>
                <a:cs typeface="Arial" panose="020B0604020202020204" pitchFamily="34" charset="0"/>
              </a:rPr>
              <a:t>Naomi </a:t>
            </a:r>
            <a:r>
              <a:rPr lang="en-AU" sz="1200" b="0" i="0" kern="1200" dirty="0" err="1" smtClean="0">
                <a:solidFill>
                  <a:schemeClr val="tx1"/>
                </a:solidFill>
                <a:effectLst/>
                <a:latin typeface="Arial" panose="020B0604020202020204" pitchFamily="34" charset="0"/>
                <a:ea typeface="+mn-ea"/>
                <a:cs typeface="Arial" panose="020B0604020202020204" pitchFamily="34" charset="0"/>
              </a:rPr>
              <a:t>Milgrom</a:t>
            </a:r>
            <a:r>
              <a:rPr lang="en-AU" sz="1200" b="0" i="0" kern="1200" dirty="0" smtClean="0">
                <a:solidFill>
                  <a:schemeClr val="tx1"/>
                </a:solidFill>
                <a:effectLst/>
                <a:latin typeface="Arial" panose="020B0604020202020204" pitchFamily="34" charset="0"/>
                <a:ea typeface="+mn-ea"/>
                <a:cs typeface="Arial" panose="020B0604020202020204" pitchFamily="34" charset="0"/>
              </a:rPr>
              <a:t> Foundation</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Able to hire staff with expertise as curators, collection managers, registrars, public programs and education programmers, marketing and communications staff.</a:t>
            </a:r>
          </a:p>
          <a:p>
            <a:pPr marL="0" indent="0">
              <a:buFont typeface="Arial" panose="020B0604020202020204" pitchFamily="34" charset="0"/>
              <a:buNone/>
            </a:pPr>
            <a:endParaRPr lang="en-US" b="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latin typeface="Arial" panose="020B0604020202020204" pitchFamily="34" charset="0"/>
                <a:cs typeface="Arial" panose="020B0604020202020204" pitchFamily="34" charset="0"/>
              </a:rPr>
              <a:t>Examples: </a:t>
            </a:r>
            <a:r>
              <a:rPr lang="en-US" dirty="0" smtClean="0">
                <a:latin typeface="Arial" panose="020B0604020202020204" pitchFamily="34" charset="0"/>
                <a:cs typeface="Arial" panose="020B0604020202020204" pitchFamily="34" charset="0"/>
              </a:rPr>
              <a:t>National Gallery of Australia / Federal government funded, and National Gallery Victoria / State government funded</a:t>
            </a:r>
            <a:endParaRPr lang="en-US" b="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dirty="0" smtClean="0">
                <a:latin typeface="Arial" panose="020B0604020202020204" pitchFamily="34" charset="0"/>
                <a:cs typeface="Arial" panose="020B0604020202020204" pitchFamily="34" charset="0"/>
              </a:rPr>
              <a:t>_____________________________</a:t>
            </a:r>
          </a:p>
          <a:p>
            <a:pPr marL="0" indent="0">
              <a:buFont typeface="Arial" panose="020B0604020202020204" pitchFamily="34" charset="0"/>
              <a:buNone/>
            </a:pPr>
            <a:r>
              <a:rPr lang="en-US" b="0" dirty="0" smtClean="0">
                <a:latin typeface="Arial" panose="020B0604020202020204" pitchFamily="34" charset="0"/>
                <a:cs typeface="Arial" panose="020B0604020202020204" pitchFamily="34" charset="0"/>
              </a:rPr>
              <a:t>https://upload.wikimedia.org/wikipedia/commons/9/9a/National_Gallery_from_SW%2C_Canberra_Australia.jpg</a:t>
            </a:r>
          </a:p>
        </p:txBody>
      </p:sp>
      <p:sp>
        <p:nvSpPr>
          <p:cNvPr id="4" name="Slide Number Placeholder 3"/>
          <p:cNvSpPr>
            <a:spLocks noGrp="1"/>
          </p:cNvSpPr>
          <p:nvPr>
            <p:ph type="sldNum" sz="quarter" idx="10"/>
          </p:nvPr>
        </p:nvSpPr>
        <p:spPr/>
        <p:txBody>
          <a:bodyPr/>
          <a:lstStyle/>
          <a:p>
            <a:fld id="{A0F091A6-0FFF-7347-A992-07EE1F28F2C7}" type="slidenum">
              <a:rPr lang="en-US" smtClean="0"/>
              <a:t>4</a:t>
            </a:fld>
            <a:endParaRPr lang="en-US"/>
          </a:p>
        </p:txBody>
      </p:sp>
    </p:spTree>
    <p:extLst>
      <p:ext uri="{BB962C8B-B14F-4D97-AF65-F5344CB8AC3E}">
        <p14:creationId xmlns:p14="http://schemas.microsoft.com/office/powerpoint/2010/main" val="2379120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Featured artworks are chosen to best represent the exhibitions and must have general appeal (not offensive).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The format, size and detailing must also be suitable, and copyright permissions sought. For example, some artists don’t allow their work to cropped.</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Promotional material includes, exhibition opening invitations, street signage, web banners, posters, flyers, exhibition guides, post cards, e-news email bulletins, social media, gallery website, seasonal guides, and arts magazines like</a:t>
            </a:r>
            <a:r>
              <a:rPr lang="en-AU" sz="12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200" b="0" i="0" kern="1200" dirty="0" smtClean="0">
                <a:solidFill>
                  <a:schemeClr val="tx1"/>
                </a:solidFill>
                <a:effectLst/>
                <a:latin typeface="Arial" panose="020B0604020202020204" pitchFamily="34" charset="0"/>
                <a:ea typeface="+mn-ea"/>
                <a:cs typeface="Arial" panose="020B0604020202020204" pitchFamily="34" charset="0"/>
              </a:rPr>
              <a:t>Art Guide’, ‘Art Almanac’ and ‘Mildura Living’. </a:t>
            </a: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The marketing team will also write press releases to promote the exhibition to the local newspapers such as ‘Sunraysia Daily’, television and radio stations, so they publish stories about the exhibition. </a:t>
            </a:r>
          </a:p>
          <a:p>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200" b="0" i="0" kern="1200" dirty="0" smtClean="0">
                <a:solidFill>
                  <a:schemeClr val="tx1"/>
                </a:solidFill>
                <a:effectLst/>
                <a:latin typeface="Arial" panose="020B0604020202020204" pitchFamily="34" charset="0"/>
                <a:ea typeface="+mn-ea"/>
                <a:cs typeface="Arial" panose="020B0604020202020204" pitchFamily="34" charset="0"/>
              </a:rPr>
              <a:t>Public programs such as artist and curator talks are scheduled to enhance interpretation and engagement. Diverse programs are created for schools and the general public that will attract visitors.  </a:t>
            </a:r>
          </a:p>
          <a:p>
            <a:pPr marL="171450" indent="-171450">
              <a:buFont typeface="Arial" panose="020B0604020202020204" pitchFamily="34" charset="0"/>
              <a:buChar char="•"/>
            </a:pPr>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Art galleries are important economic drivers in communities as they attract tourists and enhance local business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A-frame billboard corner</a:t>
            </a:r>
            <a:r>
              <a:rPr lang="en-US" baseline="0" dirty="0" smtClean="0">
                <a:latin typeface="Arial" panose="020B0604020202020204" pitchFamily="34" charset="0"/>
                <a:cs typeface="Arial" panose="020B0604020202020204" pitchFamily="34" charset="0"/>
              </a:rPr>
              <a:t> of Eighth Street and Lime Avenue, Mildura. Billboard design by Saunders Design Group.</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40</a:t>
            </a:fld>
            <a:endParaRPr lang="en-US"/>
          </a:p>
        </p:txBody>
      </p:sp>
    </p:spTree>
    <p:extLst>
      <p:ext uri="{BB962C8B-B14F-4D97-AF65-F5344CB8AC3E}">
        <p14:creationId xmlns:p14="http://schemas.microsoft.com/office/powerpoint/2010/main" val="3734637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Arial" panose="020B0604020202020204" pitchFamily="34" charset="0"/>
                <a:cs typeface="Arial" panose="020B0604020202020204" pitchFamily="34" charset="0"/>
              </a:rPr>
              <a:t>DISCUSSION: If you were marketing an art exhibition, what methods of promotion could you use? What if your budget was less that $200? How would that change your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_____________________________________</a:t>
            </a:r>
          </a:p>
          <a:p>
            <a:r>
              <a:rPr lang="en-US" sz="1400" dirty="0" smtClean="0">
                <a:latin typeface="Arial" panose="020B0604020202020204" pitchFamily="34" charset="0"/>
                <a:cs typeface="Arial" panose="020B0604020202020204" pitchFamily="34" charset="0"/>
              </a:rPr>
              <a:t>Image credit: MAC Facebook page screenshot 28 March 2020.</a:t>
            </a:r>
          </a:p>
        </p:txBody>
      </p:sp>
      <p:sp>
        <p:nvSpPr>
          <p:cNvPr id="4" name="Slide Number Placeholder 3"/>
          <p:cNvSpPr>
            <a:spLocks noGrp="1"/>
          </p:cNvSpPr>
          <p:nvPr>
            <p:ph type="sldNum" sz="quarter" idx="10"/>
          </p:nvPr>
        </p:nvSpPr>
        <p:spPr/>
        <p:txBody>
          <a:bodyPr/>
          <a:lstStyle/>
          <a:p>
            <a:fld id="{A0F091A6-0FFF-7347-A992-07EE1F28F2C7}" type="slidenum">
              <a:rPr lang="en-US" smtClean="0"/>
              <a:t>41</a:t>
            </a:fld>
            <a:endParaRPr lang="en-US"/>
          </a:p>
        </p:txBody>
      </p:sp>
    </p:spTree>
    <p:extLst>
      <p:ext uri="{BB962C8B-B14F-4D97-AF65-F5344CB8AC3E}">
        <p14:creationId xmlns:p14="http://schemas.microsoft.com/office/powerpoint/2010/main" val="2751905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To learn more about Mildura Arts Centre and its programs visit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milduraartscentre.com.au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_____________________________________</a:t>
            </a:r>
          </a:p>
          <a:p>
            <a:r>
              <a:rPr lang="en-US" dirty="0" smtClean="0">
                <a:latin typeface="Arial" panose="020B0604020202020204" pitchFamily="34" charset="0"/>
                <a:cs typeface="Arial" panose="020B0604020202020204" pitchFamily="34" charset="0"/>
              </a:rPr>
              <a:t>Image credit: </a:t>
            </a:r>
            <a:r>
              <a:rPr lang="en-AU" dirty="0" smtClean="0">
                <a:latin typeface="Arial" panose="020B0604020202020204" pitchFamily="34" charset="0"/>
                <a:cs typeface="Arial" panose="020B0604020202020204" pitchFamily="34" charset="0"/>
              </a:rPr>
              <a:t>Mildura Arts Centre, view from lawns looking towards main entrance.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42</a:t>
            </a:fld>
            <a:endParaRPr lang="en-US"/>
          </a:p>
        </p:txBody>
      </p:sp>
    </p:spTree>
    <p:extLst>
      <p:ext uri="{BB962C8B-B14F-4D97-AF65-F5344CB8AC3E}">
        <p14:creationId xmlns:p14="http://schemas.microsoft.com/office/powerpoint/2010/main" val="29171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 Private Gallery:</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Is an </a:t>
            </a:r>
            <a:r>
              <a:rPr lang="en-US" dirty="0" err="1" smtClean="0">
                <a:latin typeface="Arial" panose="020B0604020202020204" pitchFamily="34" charset="0"/>
                <a:cs typeface="Arial" panose="020B0604020202020204" pitchFamily="34" charset="0"/>
              </a:rPr>
              <a:t>organisation</a:t>
            </a:r>
            <a:r>
              <a:rPr lang="en-US" dirty="0" smtClean="0">
                <a:latin typeface="Arial" panose="020B0604020202020204" pitchFamily="34" charset="0"/>
                <a:cs typeface="Arial" panose="020B0604020202020204" pitchFamily="34" charset="0"/>
              </a:rPr>
              <a:t> whose goal is not to make a profit from the display of artworks.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Supports artists by collecting their works.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Often employs a curator who is involved in the selection of works.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 curator or collection manager may oversee the management, proper storage and display of a artworks. </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Example: JAHM (Justin Art House Museum) [jahm.com.au]</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______________________________</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Image credit: </a:t>
            </a:r>
            <a:r>
              <a:rPr lang="en-AU" dirty="0" smtClean="0">
                <a:latin typeface="Arial" panose="020B0604020202020204" pitchFamily="34" charset="0"/>
                <a:cs typeface="Arial" panose="020B0604020202020204" pitchFamily="34" charset="0"/>
                <a:hlinkClick r:id="rId3"/>
              </a:rPr>
              <a:t>https://www.jahm.com.au/new-page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F091A6-0FFF-7347-A992-07EE1F28F2C7}" type="slidenum">
              <a:rPr lang="en-US" smtClean="0"/>
              <a:t>5</a:t>
            </a:fld>
            <a:endParaRPr lang="en-US"/>
          </a:p>
        </p:txBody>
      </p:sp>
    </p:spTree>
    <p:extLst>
      <p:ext uri="{BB962C8B-B14F-4D97-AF65-F5344CB8AC3E}">
        <p14:creationId xmlns:p14="http://schemas.microsoft.com/office/powerpoint/2010/main" val="150181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3. A commercial gallery</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An organization whose goal is to make a profit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Represent and promote select contracted artists.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Revenue is generated through sales of artworks – taking a percentage of the sales from the artworks.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Some commercial galleries make an income by renting the gallery spaces to artists.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Not likely to be eligible for grant or philanthropic funding. </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Example:</a:t>
            </a:r>
            <a:r>
              <a:rPr lang="en-US" baseline="0" dirty="0" smtClean="0">
                <a:latin typeface="Arial" panose="020B0604020202020204" pitchFamily="34" charset="0"/>
                <a:cs typeface="Arial" panose="020B0604020202020204" pitchFamily="34" charset="0"/>
              </a:rPr>
              <a:t> T</a:t>
            </a:r>
            <a:r>
              <a:rPr lang="en-US" dirty="0" smtClean="0">
                <a:latin typeface="Arial" panose="020B0604020202020204" pitchFamily="34" charset="0"/>
                <a:cs typeface="Arial" panose="020B0604020202020204" pitchFamily="34" charset="0"/>
              </a:rPr>
              <a:t>he Art Vault, Mildura (theartvault.com.au)</a:t>
            </a:r>
          </a:p>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______________________________</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Image credit: Exterior of The Art Vault.</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https://www.facebook.com/The-Art-Vault-184553564920756/</a:t>
            </a:r>
          </a:p>
        </p:txBody>
      </p:sp>
      <p:sp>
        <p:nvSpPr>
          <p:cNvPr id="4" name="Slide Number Placeholder 3"/>
          <p:cNvSpPr>
            <a:spLocks noGrp="1"/>
          </p:cNvSpPr>
          <p:nvPr>
            <p:ph type="sldNum" sz="quarter" idx="10"/>
          </p:nvPr>
        </p:nvSpPr>
        <p:spPr/>
        <p:txBody>
          <a:bodyPr/>
          <a:lstStyle/>
          <a:p>
            <a:fld id="{A0F091A6-0FFF-7347-A992-07EE1F28F2C7}" type="slidenum">
              <a:rPr lang="en-US" smtClean="0"/>
              <a:t>6</a:t>
            </a:fld>
            <a:endParaRPr lang="en-US"/>
          </a:p>
        </p:txBody>
      </p:sp>
    </p:spTree>
    <p:extLst>
      <p:ext uri="{BB962C8B-B14F-4D97-AF65-F5344CB8AC3E}">
        <p14:creationId xmlns:p14="http://schemas.microsoft.com/office/powerpoint/2010/main" val="15492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Artist-run initiatives: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Are primarily for the promotion of artists and artworks.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Are founded by artists, without an expectation artworks will sell, and may be self-funded.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Give artists control over how their work is displayed.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Are </a:t>
            </a:r>
            <a:r>
              <a:rPr lang="en-US" dirty="0" err="1" smtClean="0">
                <a:latin typeface="Arial" panose="020B0604020202020204" pitchFamily="34" charset="0"/>
                <a:cs typeface="Arial" panose="020B0604020202020204" pitchFamily="34" charset="0"/>
              </a:rPr>
              <a:t>organisations</a:t>
            </a:r>
            <a:r>
              <a:rPr lang="en-US" dirty="0" smtClean="0">
                <a:latin typeface="Arial" panose="020B0604020202020204" pitchFamily="34" charset="0"/>
                <a:cs typeface="Arial" panose="020B0604020202020204" pitchFamily="34" charset="0"/>
              </a:rPr>
              <a:t> whose goal is not to make a profit and are managed by a committee (usually volunteers).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Seek funding via grants by local government, state or federal government, and philanthropic </a:t>
            </a:r>
            <a:r>
              <a:rPr lang="en-US" dirty="0" err="1" smtClean="0">
                <a:latin typeface="Arial" panose="020B0604020202020204" pitchFamily="34" charset="0"/>
                <a:cs typeface="Arial" panose="020B0604020202020204" pitchFamily="34" charset="0"/>
              </a:rPr>
              <a:t>organisations</a:t>
            </a:r>
            <a:r>
              <a:rPr lang="en-US" dirty="0" smtClean="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200" dirty="0" smtClean="0">
                <a:solidFill>
                  <a:schemeClr val="tx1"/>
                </a:solidFill>
                <a:effectLst/>
                <a:latin typeface="Arial" panose="020B0604020202020204" pitchFamily="34" charset="0"/>
                <a:ea typeface="+mn-ea"/>
                <a:cs typeface="Arial" panose="020B0604020202020204" pitchFamily="34" charset="0"/>
              </a:rPr>
              <a:t>Examples;</a:t>
            </a:r>
            <a:r>
              <a:rPr lang="en-AU" dirty="0" smtClean="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latin typeface="Arial" panose="020B0604020202020204" pitchFamily="34" charset="0"/>
                <a:cs typeface="Arial" panose="020B0604020202020204" pitchFamily="34" charset="0"/>
              </a:rPr>
              <a:t>Mildura Gallery F, “is an exhibition and workshop space run by artists for artists.” [</a:t>
            </a:r>
            <a:r>
              <a:rPr lang="en-US" b="0" dirty="0" smtClean="0">
                <a:latin typeface="Arial" panose="020B0604020202020204" pitchFamily="34" charset="0"/>
                <a:cs typeface="Arial" panose="020B0604020202020204" pitchFamily="34" charset="0"/>
              </a:rPr>
              <a:t>http://galleryfmildura.blogspot.com/]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latin typeface="Arial" panose="020B0604020202020204" pitchFamily="34" charset="0"/>
                <a:cs typeface="Arial" panose="020B0604020202020204" pitchFamily="34" charset="0"/>
              </a:rPr>
              <a:t>MIM: Museum of Innocence Mildura,</a:t>
            </a:r>
            <a:r>
              <a:rPr lang="en-US" b="0" baseline="0" dirty="0" smtClean="0">
                <a:latin typeface="Arial" panose="020B0604020202020204" pitchFamily="34" charset="0"/>
                <a:cs typeface="Arial" panose="020B0604020202020204" pitchFamily="34" charset="0"/>
              </a:rPr>
              <a:t> which </a:t>
            </a:r>
            <a:r>
              <a:rPr lang="en-AU" b="0" baseline="0" dirty="0" smtClean="0">
                <a:latin typeface="Arial" panose="020B0604020202020204" pitchFamily="34" charset="0"/>
                <a:cs typeface="Arial" panose="020B0604020202020204" pitchFamily="34" charset="0"/>
              </a:rPr>
              <a:t>is run by Arts Mildura.</a:t>
            </a:r>
            <a:r>
              <a:rPr lang="en-US" b="0" baseline="0" dirty="0" smtClean="0">
                <a:latin typeface="Arial" panose="020B0604020202020204" pitchFamily="34" charset="0"/>
                <a:cs typeface="Arial" panose="020B0604020202020204" pitchFamily="34" charset="0"/>
              </a:rPr>
              <a:t> </a:t>
            </a:r>
            <a:r>
              <a:rPr lang="en-AU" b="0" dirty="0" smtClean="0">
                <a:latin typeface="Arial" panose="020B0604020202020204" pitchFamily="34" charset="0"/>
                <a:cs typeface="Arial" panose="020B0604020202020204" pitchFamily="34" charset="0"/>
              </a:rPr>
              <a:t>[http://http://museumofinnocencemildura.org/]</a:t>
            </a:r>
          </a:p>
          <a:p>
            <a:pPr marL="0" indent="0">
              <a:buFont typeface="Arial" panose="020B0604020202020204" pitchFamily="34" charset="0"/>
              <a:buNone/>
            </a:pPr>
            <a:r>
              <a:rPr lang="en-AU" b="0" dirty="0" smtClean="0">
                <a:latin typeface="Arial" panose="020B0604020202020204" pitchFamily="34" charset="0"/>
                <a:cs typeface="Arial" panose="020B0604020202020204" pitchFamily="34" charset="0"/>
              </a:rPr>
              <a:t>_________________________________</a:t>
            </a:r>
          </a:p>
          <a:p>
            <a:pPr marL="0" indent="0">
              <a:buFont typeface="Arial" panose="020B0604020202020204" pitchFamily="34" charset="0"/>
              <a:buNone/>
            </a:pPr>
            <a:r>
              <a:rPr lang="en-US" b="0" dirty="0" smtClean="0">
                <a:latin typeface="Arial" panose="020B0604020202020204" pitchFamily="34" charset="0"/>
                <a:cs typeface="Arial" panose="020B0604020202020204" pitchFamily="34" charset="0"/>
              </a:rPr>
              <a:t>Image credit: </a:t>
            </a:r>
            <a:r>
              <a:rPr lang="en-US" b="0" i="1" dirty="0" smtClean="0">
                <a:latin typeface="Arial" panose="020B0604020202020204" pitchFamily="34" charset="0"/>
                <a:cs typeface="Arial" panose="020B0604020202020204" pitchFamily="34" charset="0"/>
              </a:rPr>
              <a:t>Emergence</a:t>
            </a:r>
            <a:r>
              <a:rPr lang="en-US" b="0" baseline="0" dirty="0" smtClean="0">
                <a:latin typeface="Arial" panose="020B0604020202020204" pitchFamily="34" charset="0"/>
                <a:cs typeface="Arial" panose="020B0604020202020204" pitchFamily="34" charset="0"/>
              </a:rPr>
              <a:t> (installation view), </a:t>
            </a:r>
            <a:r>
              <a:rPr lang="en-US" b="0" dirty="0" err="1" smtClean="0">
                <a:latin typeface="Arial" panose="020B0604020202020204" pitchFamily="34" charset="0"/>
                <a:cs typeface="Arial" panose="020B0604020202020204" pitchFamily="34" charset="0"/>
              </a:rPr>
              <a:t>SuniTAFE</a:t>
            </a:r>
            <a:r>
              <a:rPr lang="en-US" b="0" dirty="0" smtClean="0">
                <a:latin typeface="Arial" panose="020B0604020202020204" pitchFamily="34" charset="0"/>
                <a:cs typeface="Arial" panose="020B0604020202020204" pitchFamily="34" charset="0"/>
              </a:rPr>
              <a:t> and La Trobe University</a:t>
            </a:r>
            <a:r>
              <a:rPr lang="en-US" b="0" baseline="0" dirty="0" smtClean="0">
                <a:latin typeface="Arial" panose="020B0604020202020204" pitchFamily="34" charset="0"/>
                <a:cs typeface="Arial" panose="020B0604020202020204" pitchFamily="34" charset="0"/>
              </a:rPr>
              <a:t> combined </a:t>
            </a:r>
            <a:r>
              <a:rPr lang="en-US" b="0" dirty="0" smtClean="0">
                <a:latin typeface="Arial" panose="020B0604020202020204" pitchFamily="34" charset="0"/>
                <a:cs typeface="Arial" panose="020B0604020202020204" pitchFamily="34" charset="0"/>
              </a:rPr>
              <a:t>student exhibition, Gallery F Mildura. http://galleryfmildura.blogspot.com/</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7</a:t>
            </a:fld>
            <a:endParaRPr lang="en-US"/>
          </a:p>
        </p:txBody>
      </p:sp>
    </p:spTree>
    <p:extLst>
      <p:ext uri="{BB962C8B-B14F-4D97-AF65-F5344CB8AC3E}">
        <p14:creationId xmlns:p14="http://schemas.microsoft.com/office/powerpoint/2010/main" val="9690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Online and Alternate Spaces: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Alternate spaces include cafes’, murals in public places, and art fairs.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Online galleries display digital artworks. They are not virtual displays of paintings, drawing, prints, or sculptures.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200" dirty="0" smtClean="0">
                <a:solidFill>
                  <a:schemeClr val="tx1"/>
                </a:solidFill>
                <a:effectLst/>
                <a:latin typeface="Arial" panose="020B0604020202020204" pitchFamily="34" charset="0"/>
                <a:ea typeface="+mn-ea"/>
                <a:cs typeface="Arial" panose="020B0604020202020204" pitchFamily="34" charset="0"/>
              </a:rPr>
              <a:t>Examples,</a:t>
            </a:r>
            <a:r>
              <a:rPr lang="en-AU" dirty="0" smtClean="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latin typeface="Arial" panose="020B0604020202020204" pitchFamily="34" charset="0"/>
                <a:cs typeface="Arial" panose="020B0604020202020204" pitchFamily="34" charset="0"/>
              </a:rPr>
              <a:t>Cafés: </a:t>
            </a:r>
            <a:r>
              <a:rPr lang="en-AU" sz="1200" kern="1200" dirty="0" smtClean="0">
                <a:solidFill>
                  <a:schemeClr val="tx1"/>
                </a:solidFill>
                <a:effectLst/>
                <a:latin typeface="Arial" panose="020B0604020202020204" pitchFamily="34" charset="0"/>
                <a:ea typeface="+mn-ea"/>
                <a:cs typeface="Arial" panose="020B0604020202020204" pitchFamily="34" charset="0"/>
              </a:rPr>
              <a:t>Steampunk and Clove Organics</a:t>
            </a:r>
            <a:r>
              <a:rPr lang="en-AU" dirty="0" smtClean="0">
                <a:effectLst/>
                <a:latin typeface="Arial" panose="020B0604020202020204" pitchFamily="34" charset="0"/>
                <a:cs typeface="Arial" panose="020B0604020202020204" pitchFamily="34" charset="0"/>
              </a:rPr>
              <a:t> in Mildura. </a:t>
            </a:r>
            <a:endParaRPr lang="en-AU"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latin typeface="Arial" panose="020B0604020202020204" pitchFamily="34" charset="0"/>
                <a:cs typeface="Arial" panose="020B0604020202020204" pitchFamily="34" charset="0"/>
              </a:rPr>
              <a:t>Mural: ‘Mildura’, Ninth Street d</a:t>
            </a:r>
            <a:r>
              <a:rPr lang="en-AU" b="0" dirty="0" smtClean="0">
                <a:latin typeface="Arial" panose="020B0604020202020204" pitchFamily="34" charset="0"/>
                <a:cs typeface="Arial" panose="020B0604020202020204" pitchFamily="34" charset="0"/>
              </a:rPr>
              <a:t>esigned by Travis Price, painted by </a:t>
            </a:r>
            <a:r>
              <a:rPr lang="en-AU" b="0" dirty="0" err="1" smtClean="0">
                <a:latin typeface="Arial" panose="020B0604020202020204" pitchFamily="34" charset="0"/>
                <a:cs typeface="Arial" panose="020B0604020202020204" pitchFamily="34" charset="0"/>
              </a:rPr>
              <a:t>signwriter</a:t>
            </a:r>
            <a:r>
              <a:rPr lang="en-AU" b="0" dirty="0" smtClean="0">
                <a:latin typeface="Arial" panose="020B0604020202020204" pitchFamily="34" charset="0"/>
                <a:cs typeface="Arial" panose="020B0604020202020204" pitchFamily="34" charset="0"/>
              </a:rPr>
              <a:t> Terry ‘Moose’ McGowan</a:t>
            </a:r>
            <a:r>
              <a:rPr lang="en-AU" b="0" baseline="0"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https://www.milduracity.com.au/community-art/ninth-street</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latin typeface="Arial" panose="020B0604020202020204" pitchFamily="34" charset="0"/>
                <a:cs typeface="Arial" panose="020B0604020202020204" pitchFamily="34" charset="0"/>
              </a:rPr>
              <a:t>Virtual/digital museum: </a:t>
            </a:r>
            <a:r>
              <a:rPr lang="en-AU" dirty="0" err="1" smtClean="0">
                <a:latin typeface="Arial" panose="020B0604020202020204" pitchFamily="34" charset="0"/>
                <a:cs typeface="Arial" panose="020B0604020202020204" pitchFamily="34" charset="0"/>
              </a:rPr>
              <a:t>Espacio</a:t>
            </a:r>
            <a:r>
              <a:rPr lang="en-AU" dirty="0" smtClean="0">
                <a:latin typeface="Arial" panose="020B0604020202020204" pitchFamily="34" charset="0"/>
                <a:cs typeface="Arial" panose="020B0604020202020204" pitchFamily="34" charset="0"/>
              </a:rPr>
              <a:t> Byte, Digital Art Museum http://www.espaciobyte.org/the-museum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smtClean="0">
                <a:latin typeface="Arial" panose="020B0604020202020204" pitchFamily="34" charset="0"/>
                <a:cs typeface="Arial" panose="020B0604020202020204" pitchFamily="34" charset="0"/>
              </a:rPr>
              <a:t>_________________________________</a:t>
            </a:r>
          </a:p>
          <a:p>
            <a:pPr marL="0" indent="0">
              <a:buFont typeface="Arial" panose="020B0604020202020204" pitchFamily="34" charset="0"/>
              <a:buNone/>
            </a:pPr>
            <a:r>
              <a:rPr lang="en-US" b="0" dirty="0" smtClean="0">
                <a:latin typeface="Arial" panose="020B0604020202020204" pitchFamily="34" charset="0"/>
                <a:cs typeface="Arial" panose="020B0604020202020204" pitchFamily="34" charset="0"/>
              </a:rPr>
              <a:t>Image credit: </a:t>
            </a:r>
            <a:r>
              <a:rPr lang="en-AU" dirty="0" smtClean="0">
                <a:latin typeface="Arial" panose="020B0604020202020204" pitchFamily="34" charset="0"/>
                <a:cs typeface="Arial" panose="020B0604020202020204" pitchFamily="34" charset="0"/>
              </a:rPr>
              <a:t>‘Mildura’, Ninth Street d</a:t>
            </a:r>
            <a:r>
              <a:rPr lang="en-AU" b="0" dirty="0" smtClean="0">
                <a:latin typeface="Arial" panose="020B0604020202020204" pitchFamily="34" charset="0"/>
                <a:cs typeface="Arial" panose="020B0604020202020204" pitchFamily="34" charset="0"/>
              </a:rPr>
              <a:t>esigned by Travis Price, painted by </a:t>
            </a:r>
            <a:r>
              <a:rPr lang="en-AU" b="0" dirty="0" err="1" smtClean="0">
                <a:latin typeface="Arial" panose="020B0604020202020204" pitchFamily="34" charset="0"/>
                <a:cs typeface="Arial" panose="020B0604020202020204" pitchFamily="34" charset="0"/>
              </a:rPr>
              <a:t>signwriter</a:t>
            </a:r>
            <a:r>
              <a:rPr lang="en-AU" b="0" dirty="0" smtClean="0">
                <a:latin typeface="Arial" panose="020B0604020202020204" pitchFamily="34" charset="0"/>
                <a:cs typeface="Arial" panose="020B0604020202020204" pitchFamily="34" charset="0"/>
              </a:rPr>
              <a:t> Terry ‘Moose’ McGowan</a:t>
            </a:r>
            <a:r>
              <a:rPr lang="en-AU" b="0" baseline="0"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https://www.milduracity.com.au/community-art/ninth-street</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F091A6-0FFF-7347-A992-07EE1F28F2C7}" type="slidenum">
              <a:rPr lang="en-US" smtClean="0"/>
              <a:t>8</a:t>
            </a:fld>
            <a:endParaRPr lang="en-US"/>
          </a:p>
        </p:txBody>
      </p:sp>
    </p:spTree>
    <p:extLst>
      <p:ext uri="{BB962C8B-B14F-4D97-AF65-F5344CB8AC3E}">
        <p14:creationId xmlns:p14="http://schemas.microsoft.com/office/powerpoint/2010/main" val="260269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Mildura Rural City Council owns Mildura Arts Centre, and together with financial support from the state government (through Creative Victoria) funds the exhibition programs, staffing and marketing of activities or programs at Mildura Arts Centre.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Mildura Arts Centre has a collection of artworks that is cared for and displayed according to international museum standards.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Museum quality standards are adhered to that ensure consistency across all art museums and galleries. Standards are set by the International Council of Museums (ICOM). This becomes important when art galleries loan artworks from other galleries and cultural institutions.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Increasingly venues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like Mildura Arts Centre are attempting to become financially viable and generate their own income through sales of paid tickets to select programs, retail (gift shop) and café sales.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Mildura Arts Centre consists of indoor and outdoor exhibition spaces for the display and care of art. </a:t>
            </a:r>
          </a:p>
          <a:p>
            <a:pPr marL="0" indent="0">
              <a:buFontTx/>
              <a:buNone/>
            </a:pPr>
            <a:endParaRPr lang="en-US" dirty="0" smtClean="0">
              <a:latin typeface="Arial" panose="020B0604020202020204" pitchFamily="34" charset="0"/>
              <a:cs typeface="Arial" panose="020B0604020202020204" pitchFamily="34" charset="0"/>
            </a:endParaRPr>
          </a:p>
          <a:p>
            <a:pPr marL="0" indent="0">
              <a:buFontTx/>
              <a:buNone/>
            </a:pPr>
            <a:r>
              <a:rPr lang="en-US" dirty="0" smtClean="0">
                <a:latin typeface="Arial" panose="020B0604020202020204" pitchFamily="34" charset="0"/>
                <a:cs typeface="Arial" panose="020B0604020202020204" pitchFamily="34" charset="0"/>
              </a:rPr>
              <a:t>DISCUSSION: Where does Mildura Rural City Council gain an income from? </a:t>
            </a:r>
          </a:p>
        </p:txBody>
      </p:sp>
      <p:sp>
        <p:nvSpPr>
          <p:cNvPr id="4" name="Slide Number Placeholder 3"/>
          <p:cNvSpPr>
            <a:spLocks noGrp="1"/>
          </p:cNvSpPr>
          <p:nvPr>
            <p:ph type="sldNum" sz="quarter" idx="10"/>
          </p:nvPr>
        </p:nvSpPr>
        <p:spPr/>
        <p:txBody>
          <a:bodyPr/>
          <a:lstStyle/>
          <a:p>
            <a:fld id="{A0F091A6-0FFF-7347-A992-07EE1F28F2C7}" type="slidenum">
              <a:rPr lang="en-US" smtClean="0"/>
              <a:t>9</a:t>
            </a:fld>
            <a:endParaRPr lang="en-US"/>
          </a:p>
        </p:txBody>
      </p:sp>
    </p:spTree>
    <p:extLst>
      <p:ext uri="{BB962C8B-B14F-4D97-AF65-F5344CB8AC3E}">
        <p14:creationId xmlns:p14="http://schemas.microsoft.com/office/powerpoint/2010/main" val="103294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7/28/2020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87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93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68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7/28/2020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68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38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28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00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95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6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17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7/28/2020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19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7/28/2020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4294098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tif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9.tif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sp>
        <p:nvSpPr>
          <p:cNvPr id="14" name="TextBox 13">
            <a:extLst>
              <a:ext uri="{FF2B5EF4-FFF2-40B4-BE49-F238E27FC236}">
                <a16:creationId xmlns:a16="http://schemas.microsoft.com/office/drawing/2014/main" id="{F722D1E3-FC66-9646-935A-8C2CB84195BA}"/>
              </a:ext>
            </a:extLst>
          </p:cNvPr>
          <p:cNvSpPr txBox="1"/>
          <p:nvPr/>
        </p:nvSpPr>
        <p:spPr>
          <a:xfrm>
            <a:off x="3241816" y="1097597"/>
            <a:ext cx="8930286" cy="3708708"/>
          </a:xfrm>
          <a:prstGeom prst="rect">
            <a:avLst/>
          </a:prstGeom>
          <a:noFill/>
        </p:spPr>
        <p:txBody>
          <a:bodyPr wrap="square" rtlCol="0">
            <a:spAutoFit/>
          </a:bodyPr>
          <a:lstStyle/>
          <a:p>
            <a:r>
              <a:rPr lang="en-US" sz="5000" b="1" dirty="0">
                <a:latin typeface="Lota Grotesque Semi" pitchFamily="2" charset="77"/>
              </a:rPr>
              <a:t>Art Industry Contexts </a:t>
            </a:r>
          </a:p>
          <a:p>
            <a:r>
              <a:rPr lang="en-AU" sz="4000" b="1" dirty="0" smtClean="0">
                <a:latin typeface="Lota Grotesque Semi" pitchFamily="2" charset="77"/>
              </a:rPr>
              <a:t>at </a:t>
            </a:r>
            <a:r>
              <a:rPr lang="en-AU" sz="4000" b="1" dirty="0">
                <a:latin typeface="Lota Grotesque Semi" pitchFamily="2" charset="77"/>
              </a:rPr>
              <a:t>Mildura Arts Centre</a:t>
            </a:r>
            <a:r>
              <a:rPr lang="en-AU" sz="2000" dirty="0"/>
              <a:t/>
            </a:r>
            <a:br>
              <a:rPr lang="en-AU" sz="2000" dirty="0"/>
            </a:br>
            <a:endParaRPr lang="en-AU" sz="2000" dirty="0"/>
          </a:p>
          <a:p>
            <a:r>
              <a:rPr lang="en-AU" sz="2000" dirty="0">
                <a:latin typeface="Lota Grotesque" pitchFamily="2" charset="77"/>
              </a:rPr>
              <a:t>This PowerPoint resource complements the VCE Studio Arts </a:t>
            </a:r>
          </a:p>
          <a:p>
            <a:r>
              <a:rPr lang="en-AU" sz="2000" dirty="0">
                <a:latin typeface="Lota Grotesque" pitchFamily="2" charset="77"/>
              </a:rPr>
              <a:t>Study Design – see also the accompanying Word document. </a:t>
            </a:r>
          </a:p>
          <a:p>
            <a:r>
              <a:rPr lang="en-AU" sz="2000" dirty="0">
                <a:latin typeface="Lota Grotesque" pitchFamily="2" charset="77"/>
              </a:rPr>
              <a:t>Studio Arts, Unit 4 Area of Study 3: Art industry contexts </a:t>
            </a:r>
          </a:p>
          <a:p>
            <a:endParaRPr lang="en-US" sz="6500" b="1" dirty="0">
              <a:latin typeface="Lota Grotesque Semi" pitchFamily="2" charset="77"/>
            </a:endParaRPr>
          </a:p>
        </p:txBody>
      </p:sp>
    </p:spTree>
    <p:extLst>
      <p:ext uri="{BB962C8B-B14F-4D97-AF65-F5344CB8AC3E}">
        <p14:creationId xmlns:p14="http://schemas.microsoft.com/office/powerpoint/2010/main" val="287532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21AC4E6-8EF4-DA4D-9EC4-8BE90576ED95}"/>
              </a:ext>
            </a:extLst>
          </p:cNvPr>
          <p:cNvPicPr>
            <a:picLocks noGrp="1" noChangeAspect="1"/>
          </p:cNvPicPr>
          <p:nvPr>
            <p:ph idx="4294967295"/>
          </p:nvPr>
        </p:nvPicPr>
        <p:blipFill>
          <a:blip r:embed="rId3"/>
          <a:stretch>
            <a:fillRect/>
          </a:stretch>
        </p:blipFill>
        <p:spPr>
          <a:xfrm>
            <a:off x="0" y="0"/>
            <a:ext cx="12192000" cy="6858000"/>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5560" y="116632"/>
            <a:ext cx="10056440" cy="6613262"/>
          </a:xfrm>
          <a:prstGeom prst="rect">
            <a:avLst/>
          </a:prstGeom>
        </p:spPr>
      </p:pic>
    </p:spTree>
    <p:extLst>
      <p:ext uri="{BB962C8B-B14F-4D97-AF65-F5344CB8AC3E}">
        <p14:creationId xmlns:p14="http://schemas.microsoft.com/office/powerpoint/2010/main" val="2010429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978"/>
          <a:stretch/>
        </p:blipFill>
        <p:spPr>
          <a:xfrm>
            <a:off x="1760504" y="548680"/>
            <a:ext cx="10431496" cy="5040560"/>
          </a:xfrm>
          <a:prstGeom prst="rect">
            <a:avLst/>
          </a:prstGeom>
        </p:spPr>
      </p:pic>
    </p:spTree>
    <p:extLst>
      <p:ext uri="{BB962C8B-B14F-4D97-AF65-F5344CB8AC3E}">
        <p14:creationId xmlns:p14="http://schemas.microsoft.com/office/powerpoint/2010/main" val="244725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F930288-E06A-1947-849B-7FD59E66B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0414" y="1853346"/>
            <a:ext cx="9929045" cy="3151308"/>
          </a:xfrm>
          <a:prstGeom prst="rect">
            <a:avLst/>
          </a:prstGeom>
        </p:spPr>
      </p:pic>
    </p:spTree>
    <p:extLst>
      <p:ext uri="{BB962C8B-B14F-4D97-AF65-F5344CB8AC3E}">
        <p14:creationId xmlns:p14="http://schemas.microsoft.com/office/powerpoint/2010/main" val="4029646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5B1ECB2-8C55-2F47-A5DC-AADD0C074222}"/>
              </a:ext>
            </a:extLst>
          </p:cNvPr>
          <p:cNvPicPr>
            <a:picLocks noGrp="1" noChangeAspect="1"/>
          </p:cNvPicPr>
          <p:nvPr>
            <p:ph idx="4294967295"/>
          </p:nvPr>
        </p:nvPicPr>
        <p:blipFill>
          <a:blip r:embed="rId3"/>
          <a:stretch>
            <a:fillRect/>
          </a:stretch>
        </p:blipFill>
        <p:spPr>
          <a:xfrm>
            <a:off x="-65088" y="0"/>
            <a:ext cx="12257088" cy="6894513"/>
          </a:xfrm>
        </p:spPr>
      </p:pic>
      <p:pic>
        <p:nvPicPr>
          <p:cNvPr id="4" name="Picture 2" descr="Mildura Arts Centre">
            <a:extLst>
              <a:ext uri="{FF2B5EF4-FFF2-40B4-BE49-F238E27FC236}">
                <a16:creationId xmlns:a16="http://schemas.microsoft.com/office/drawing/2014/main" id="{59D63225-E724-3748-AFF2-CFB8C5DF81B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77246" y="116632"/>
            <a:ext cx="10039434" cy="659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2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D0B7F901-BDF7-AB47-BB10-BE83BAA402E4}"/>
              </a:ext>
            </a:extLst>
          </p:cNvPr>
          <p:cNvPicPr>
            <a:picLocks noGrp="1" noChangeAspect="1"/>
          </p:cNvPicPr>
          <p:nvPr>
            <p:ph idx="4294967295"/>
          </p:nvPr>
        </p:nvPicPr>
        <p:blipFill>
          <a:blip r:embed="rId3"/>
          <a:stretch>
            <a:fillRect/>
          </a:stretch>
        </p:blipFill>
        <p:spPr>
          <a:xfrm>
            <a:off x="0" y="0"/>
            <a:ext cx="12192000" cy="6858000"/>
          </a:xfrm>
        </p:spPr>
      </p:pic>
      <p:sp>
        <p:nvSpPr>
          <p:cNvPr id="4" name="TextBox 3">
            <a:extLst>
              <a:ext uri="{FF2B5EF4-FFF2-40B4-BE49-F238E27FC236}">
                <a16:creationId xmlns:a16="http://schemas.microsoft.com/office/drawing/2014/main" id="{678E1535-716F-654F-8915-899AC90A5B9E}"/>
              </a:ext>
            </a:extLst>
          </p:cNvPr>
          <p:cNvSpPr txBox="1"/>
          <p:nvPr/>
        </p:nvSpPr>
        <p:spPr>
          <a:xfrm>
            <a:off x="1775520" y="1262663"/>
            <a:ext cx="10488488" cy="707886"/>
          </a:xfrm>
          <a:prstGeom prst="rect">
            <a:avLst/>
          </a:prstGeom>
          <a:noFill/>
        </p:spPr>
        <p:txBody>
          <a:bodyPr wrap="square" rtlCol="0">
            <a:spAutoFit/>
          </a:bodyPr>
          <a:lstStyle/>
          <a:p>
            <a:r>
              <a:rPr lang="en-AU" sz="4000" b="1" dirty="0">
                <a:latin typeface="Lota Grotesque Semi" pitchFamily="2" charset="77"/>
              </a:rPr>
              <a:t>What type of gallery </a:t>
            </a:r>
            <a:r>
              <a:rPr lang="en-AU" sz="4000" dirty="0">
                <a:latin typeface="Lota Grotesque Semi" pitchFamily="2" charset="77"/>
              </a:rPr>
              <a:t>is Mildura Arts Centre?</a:t>
            </a:r>
            <a:endParaRPr lang="en-AU" sz="4000" b="1" dirty="0" smtClean="0"/>
          </a:p>
        </p:txBody>
      </p:sp>
      <p:sp>
        <p:nvSpPr>
          <p:cNvPr id="5" name="Rectangle 4"/>
          <p:cNvSpPr/>
          <p:nvPr/>
        </p:nvSpPr>
        <p:spPr>
          <a:xfrm>
            <a:off x="1991544" y="2241721"/>
            <a:ext cx="4680520" cy="1631216"/>
          </a:xfrm>
          <a:prstGeom prst="rect">
            <a:avLst/>
          </a:prstGeom>
        </p:spPr>
        <p:txBody>
          <a:bodyPr wrap="square">
            <a:spAutoFit/>
          </a:bodyPr>
          <a:lstStyle/>
          <a:p>
            <a:pPr marL="342900" indent="-342900">
              <a:buFont typeface="+mj-lt"/>
              <a:buAutoNum type="arabicPeriod"/>
            </a:pPr>
            <a:r>
              <a:rPr lang="en-AU" sz="2000" dirty="0">
                <a:latin typeface="Lota Grotesque" pitchFamily="2" charset="77"/>
              </a:rPr>
              <a:t>Public gallery</a:t>
            </a:r>
          </a:p>
          <a:p>
            <a:pPr marL="342900" indent="-342900">
              <a:buFont typeface="+mj-lt"/>
              <a:buAutoNum type="arabicPeriod"/>
            </a:pPr>
            <a:r>
              <a:rPr lang="en-AU" sz="2000" dirty="0">
                <a:latin typeface="Lota Grotesque" pitchFamily="2" charset="77"/>
              </a:rPr>
              <a:t>Private gallery</a:t>
            </a:r>
          </a:p>
          <a:p>
            <a:pPr marL="342900" indent="-342900">
              <a:buFont typeface="+mj-lt"/>
              <a:buAutoNum type="arabicPeriod"/>
            </a:pPr>
            <a:r>
              <a:rPr lang="en-AU" sz="2000" dirty="0">
                <a:latin typeface="Lota Grotesque" pitchFamily="2" charset="77"/>
              </a:rPr>
              <a:t>Commercial gallery </a:t>
            </a:r>
          </a:p>
          <a:p>
            <a:pPr marL="342900" indent="-342900">
              <a:buFont typeface="+mj-lt"/>
              <a:buAutoNum type="arabicPeriod"/>
            </a:pPr>
            <a:r>
              <a:rPr lang="en-AU" sz="2000" dirty="0">
                <a:latin typeface="Lota Grotesque" pitchFamily="2" charset="77"/>
              </a:rPr>
              <a:t>Artist-run initiative (ARI)</a:t>
            </a:r>
          </a:p>
          <a:p>
            <a:pPr marL="342900" indent="-342900">
              <a:buFont typeface="+mj-lt"/>
              <a:buAutoNum type="arabicPeriod"/>
            </a:pPr>
            <a:r>
              <a:rPr lang="en-AU" sz="2000" dirty="0">
                <a:latin typeface="Lota Grotesque" pitchFamily="2" charset="77"/>
              </a:rPr>
              <a:t>Alternate or online gallery</a:t>
            </a:r>
          </a:p>
        </p:txBody>
      </p:sp>
      <p:pic>
        <p:nvPicPr>
          <p:cNvPr id="6" name="Picture 2" descr="Image may contain: one or more people and people standing">
            <a:extLst>
              <a:ext uri="{FF2B5EF4-FFF2-40B4-BE49-F238E27FC236}">
                <a16:creationId xmlns:a16="http://schemas.microsoft.com/office/drawing/2014/main" id="{A01900F1-49B7-D94F-9D6E-C298D1F2BF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0813" y="2241721"/>
            <a:ext cx="6389862" cy="434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46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21AC4E6-8EF4-DA4D-9EC4-8BE90576ED95}"/>
              </a:ext>
            </a:extLst>
          </p:cNvPr>
          <p:cNvPicPr>
            <a:picLocks noGrp="1" noChangeAspect="1"/>
          </p:cNvPicPr>
          <p:nvPr>
            <p:ph idx="4294967295"/>
          </p:nvPr>
        </p:nvPicPr>
        <p:blipFill>
          <a:blip r:embed="rId3"/>
          <a:stretch>
            <a:fillRect/>
          </a:stretch>
        </p:blipFill>
        <p:spPr>
          <a:xfrm>
            <a:off x="0" y="0"/>
            <a:ext cx="12192000" cy="6858000"/>
          </a:xfrm>
        </p:spPr>
      </p:pic>
      <p:sp>
        <p:nvSpPr>
          <p:cNvPr id="4" name="TextBox 3">
            <a:extLst>
              <a:ext uri="{FF2B5EF4-FFF2-40B4-BE49-F238E27FC236}">
                <a16:creationId xmlns:a16="http://schemas.microsoft.com/office/drawing/2014/main" id="{678E1535-716F-654F-8915-899AC90A5B9E}"/>
              </a:ext>
            </a:extLst>
          </p:cNvPr>
          <p:cNvSpPr txBox="1"/>
          <p:nvPr/>
        </p:nvSpPr>
        <p:spPr>
          <a:xfrm>
            <a:off x="2354536" y="1628800"/>
            <a:ext cx="8421984" cy="2246769"/>
          </a:xfrm>
          <a:prstGeom prst="rect">
            <a:avLst/>
          </a:prstGeom>
          <a:noFill/>
        </p:spPr>
        <p:txBody>
          <a:bodyPr wrap="square" rtlCol="0">
            <a:spAutoFit/>
          </a:bodyPr>
          <a:lstStyle/>
          <a:p>
            <a:r>
              <a:rPr lang="en-AU" sz="4000" b="1" dirty="0">
                <a:latin typeface="Lota Grotesque Semi" pitchFamily="2" charset="77"/>
              </a:rPr>
              <a:t>Curatorial Considerations in Exhibition Planning</a:t>
            </a:r>
            <a:r>
              <a:rPr lang="en-AU" sz="4000" dirty="0"/>
              <a:t/>
            </a:r>
            <a:br>
              <a:rPr lang="en-AU" sz="4000" dirty="0"/>
            </a:br>
            <a:endParaRPr lang="en-AU" sz="4000" dirty="0"/>
          </a:p>
          <a:p>
            <a:r>
              <a:rPr lang="en-AU" sz="2000" dirty="0">
                <a:latin typeface="Lota Grotesque" pitchFamily="2" charset="77"/>
              </a:rPr>
              <a:t>Case study: Mildura Arts </a:t>
            </a:r>
            <a:r>
              <a:rPr lang="en-AU" sz="2000" dirty="0" smtClean="0">
                <a:latin typeface="Lota Grotesque" pitchFamily="2" charset="77"/>
              </a:rPr>
              <a:t>Centre</a:t>
            </a:r>
            <a:endParaRPr lang="en-AU" sz="2000" dirty="0">
              <a:latin typeface="Lota Grotesque" pitchFamily="2" charset="77"/>
            </a:endParaRPr>
          </a:p>
        </p:txBody>
      </p:sp>
    </p:spTree>
    <p:extLst>
      <p:ext uri="{BB962C8B-B14F-4D97-AF65-F5344CB8AC3E}">
        <p14:creationId xmlns:p14="http://schemas.microsoft.com/office/powerpoint/2010/main" val="354303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sp>
        <p:nvSpPr>
          <p:cNvPr id="4" name="TextBox 3">
            <a:extLst>
              <a:ext uri="{FF2B5EF4-FFF2-40B4-BE49-F238E27FC236}">
                <a16:creationId xmlns:a16="http://schemas.microsoft.com/office/drawing/2014/main" id="{678E1535-716F-654F-8915-899AC90A5B9E}"/>
              </a:ext>
            </a:extLst>
          </p:cNvPr>
          <p:cNvSpPr txBox="1"/>
          <p:nvPr/>
        </p:nvSpPr>
        <p:spPr>
          <a:xfrm>
            <a:off x="1775520" y="1262663"/>
            <a:ext cx="10488488" cy="707886"/>
          </a:xfrm>
          <a:prstGeom prst="rect">
            <a:avLst/>
          </a:prstGeom>
          <a:noFill/>
        </p:spPr>
        <p:txBody>
          <a:bodyPr wrap="square" rtlCol="0">
            <a:spAutoFit/>
          </a:bodyPr>
          <a:lstStyle/>
          <a:p>
            <a:r>
              <a:rPr lang="en-AU" sz="4000" dirty="0">
                <a:latin typeface="Lota Grotesque Semi" pitchFamily="2" charset="77"/>
              </a:rPr>
              <a:t>What is the </a:t>
            </a:r>
            <a:r>
              <a:rPr lang="en-AU" sz="4000" b="1" dirty="0">
                <a:latin typeface="Lota Grotesque Semi" pitchFamily="2" charset="77"/>
              </a:rPr>
              <a:t>role of the Curator </a:t>
            </a:r>
            <a:r>
              <a:rPr lang="en-AU" sz="4000" dirty="0">
                <a:latin typeface="Lota Grotesque Semi" pitchFamily="2" charset="77"/>
              </a:rPr>
              <a:t>at MAC?</a:t>
            </a:r>
            <a:endParaRPr lang="en-AU" sz="4000" dirty="0" smtClean="0"/>
          </a:p>
        </p:txBody>
      </p:sp>
      <p:sp>
        <p:nvSpPr>
          <p:cNvPr id="6" name="Rectangle 5"/>
          <p:cNvSpPr/>
          <p:nvPr/>
        </p:nvSpPr>
        <p:spPr>
          <a:xfrm>
            <a:off x="1701846" y="2434274"/>
            <a:ext cx="4680520" cy="3170099"/>
          </a:xfrm>
          <a:prstGeom prst="rect">
            <a:avLst/>
          </a:prstGeom>
        </p:spPr>
        <p:txBody>
          <a:bodyPr wrap="square">
            <a:spAutoFit/>
          </a:bodyPr>
          <a:lstStyle/>
          <a:p>
            <a:r>
              <a:rPr lang="en-AU" sz="2000" dirty="0">
                <a:latin typeface="Lota Grotesque" pitchFamily="2" charset="77"/>
              </a:rPr>
              <a:t>A curator’s responsibilities may include:</a:t>
            </a:r>
          </a:p>
          <a:p>
            <a:pPr marL="285750" indent="-285750">
              <a:buFont typeface="Arial" panose="020B0604020202020204" pitchFamily="34" charset="0"/>
              <a:buChar char="•"/>
            </a:pPr>
            <a:r>
              <a:rPr lang="en-AU" sz="2000" dirty="0">
                <a:latin typeface="Lota Grotesque" pitchFamily="2" charset="77"/>
              </a:rPr>
              <a:t>Selection of artists and/or artworks.</a:t>
            </a:r>
          </a:p>
          <a:p>
            <a:pPr marL="285750" indent="-285750">
              <a:buFont typeface="Arial" panose="020B0604020202020204" pitchFamily="34" charset="0"/>
              <a:buChar char="•"/>
            </a:pPr>
            <a:r>
              <a:rPr lang="en-AU" sz="2000" dirty="0">
                <a:latin typeface="Lota Grotesque" pitchFamily="2" charset="77"/>
              </a:rPr>
              <a:t>Conducting research on artworks and artists.</a:t>
            </a:r>
          </a:p>
          <a:p>
            <a:pPr marL="285750" indent="-285750">
              <a:buFont typeface="Arial" panose="020B0604020202020204" pitchFamily="34" charset="0"/>
              <a:buChar char="•"/>
            </a:pPr>
            <a:r>
              <a:rPr lang="en-AU" sz="2000" dirty="0">
                <a:latin typeface="Lota Grotesque" pitchFamily="2" charset="77"/>
              </a:rPr>
              <a:t>Write interpretive materials etc.</a:t>
            </a:r>
          </a:p>
          <a:p>
            <a:pPr marL="285750" indent="-285750">
              <a:buFont typeface="Arial" panose="020B0604020202020204" pitchFamily="34" charset="0"/>
              <a:buChar char="•"/>
            </a:pPr>
            <a:r>
              <a:rPr lang="en-AU" sz="2000" dirty="0">
                <a:latin typeface="Lota Grotesque" pitchFamily="2" charset="77"/>
              </a:rPr>
              <a:t>Determine the presentation, look and feel of exhibitions.</a:t>
            </a:r>
          </a:p>
          <a:p>
            <a:pPr marL="285750" indent="-285750">
              <a:buFont typeface="Arial" panose="020B0604020202020204" pitchFamily="34" charset="0"/>
              <a:buChar char="•"/>
            </a:pPr>
            <a:r>
              <a:rPr lang="en-AU" sz="2000" dirty="0">
                <a:latin typeface="Lota Grotesque" pitchFamily="2" charset="77"/>
              </a:rPr>
              <a:t>Liaise with conservators to manage the maintenance and restoration of artworks.</a:t>
            </a:r>
          </a:p>
        </p:txBody>
      </p:sp>
      <p:pic>
        <p:nvPicPr>
          <p:cNvPr id="7" name="Content Placeholder 7">
            <a:extLst>
              <a:ext uri="{FF2B5EF4-FFF2-40B4-BE49-F238E27FC236}">
                <a16:creationId xmlns:a16="http://schemas.microsoft.com/office/drawing/2014/main" id="{14370993-105E-0E44-BF82-76F2E54F1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9621" y="2434274"/>
            <a:ext cx="5286911" cy="3960000"/>
          </a:xfrm>
          <a:prstGeom prst="rect">
            <a:avLst/>
          </a:prstGeom>
        </p:spPr>
      </p:pic>
    </p:spTree>
    <p:extLst>
      <p:ext uri="{BB962C8B-B14F-4D97-AF65-F5344CB8AC3E}">
        <p14:creationId xmlns:p14="http://schemas.microsoft.com/office/powerpoint/2010/main" val="404186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78E1535-716F-654F-8915-899AC90A5B9E}"/>
              </a:ext>
            </a:extLst>
          </p:cNvPr>
          <p:cNvSpPr txBox="1"/>
          <p:nvPr/>
        </p:nvSpPr>
        <p:spPr>
          <a:xfrm>
            <a:off x="1775520" y="1262663"/>
            <a:ext cx="10488488" cy="707886"/>
          </a:xfrm>
          <a:prstGeom prst="rect">
            <a:avLst/>
          </a:prstGeom>
          <a:noFill/>
        </p:spPr>
        <p:txBody>
          <a:bodyPr wrap="square" rtlCol="0">
            <a:spAutoFit/>
          </a:bodyPr>
          <a:lstStyle/>
          <a:p>
            <a:r>
              <a:rPr lang="en-AU" sz="4000" dirty="0">
                <a:latin typeface="Lota Grotesque Semi" pitchFamily="2" charset="77"/>
              </a:rPr>
              <a:t>What are </a:t>
            </a:r>
            <a:r>
              <a:rPr lang="en-AU" sz="4000" b="1" dirty="0">
                <a:latin typeface="Lota Grotesque Semi" pitchFamily="2" charset="77"/>
              </a:rPr>
              <a:t>Curatorial Considerations </a:t>
            </a:r>
            <a:r>
              <a:rPr lang="en-AU" sz="4000" dirty="0">
                <a:latin typeface="Lota Grotesque Semi" pitchFamily="2" charset="77"/>
              </a:rPr>
              <a:t>at </a:t>
            </a:r>
            <a:r>
              <a:rPr lang="en-AU" sz="4000" dirty="0" smtClean="0">
                <a:latin typeface="Lota Grotesque Semi" pitchFamily="2" charset="77"/>
              </a:rPr>
              <a:t>MAC?</a:t>
            </a:r>
            <a:endParaRPr lang="en-AU" sz="4000" dirty="0" smtClean="0"/>
          </a:p>
        </p:txBody>
      </p:sp>
      <p:sp>
        <p:nvSpPr>
          <p:cNvPr id="6" name="Rectangle 5"/>
          <p:cNvSpPr/>
          <p:nvPr/>
        </p:nvSpPr>
        <p:spPr>
          <a:xfrm>
            <a:off x="1775520" y="2413337"/>
            <a:ext cx="4680520" cy="2246769"/>
          </a:xfrm>
          <a:prstGeom prst="rect">
            <a:avLst/>
          </a:prstGeom>
        </p:spPr>
        <p:txBody>
          <a:bodyPr wrap="square">
            <a:spAutoFit/>
          </a:bodyPr>
          <a:lstStyle/>
          <a:p>
            <a:r>
              <a:rPr lang="en-AU" sz="2000" dirty="0">
                <a:latin typeface="Lota Grotesque" pitchFamily="2" charset="77"/>
              </a:rPr>
              <a:t>Exhibitions are inspired by: </a:t>
            </a:r>
          </a:p>
          <a:p>
            <a:pPr marL="285750" indent="-285750">
              <a:buFont typeface="Arial" panose="020B0604020202020204" pitchFamily="34" charset="0"/>
              <a:buChar char="•"/>
            </a:pPr>
            <a:r>
              <a:rPr lang="en-AU" sz="2000" dirty="0">
                <a:latin typeface="Lota Grotesque" pitchFamily="2" charset="77"/>
              </a:rPr>
              <a:t>The art collection.</a:t>
            </a:r>
          </a:p>
          <a:p>
            <a:pPr marL="285750" indent="-285750">
              <a:buFont typeface="Arial" panose="020B0604020202020204" pitchFamily="34" charset="0"/>
              <a:buChar char="•"/>
            </a:pPr>
            <a:r>
              <a:rPr lang="en-AU" sz="2000" dirty="0">
                <a:latin typeface="Lota Grotesque" pitchFamily="2" charset="77"/>
              </a:rPr>
              <a:t>Invited visiting artists.</a:t>
            </a:r>
          </a:p>
          <a:p>
            <a:pPr marL="285750" indent="-285750">
              <a:buFont typeface="Arial" panose="020B0604020202020204" pitchFamily="34" charset="0"/>
              <a:buChar char="•"/>
            </a:pPr>
            <a:r>
              <a:rPr lang="en-AU" sz="2000" dirty="0">
                <a:latin typeface="Lota Grotesque" pitchFamily="2" charset="77"/>
              </a:rPr>
              <a:t>Local community artists.</a:t>
            </a:r>
          </a:p>
          <a:p>
            <a:pPr marL="285750" indent="-285750">
              <a:buFont typeface="Arial" panose="020B0604020202020204" pitchFamily="34" charset="0"/>
              <a:buChar char="•"/>
            </a:pPr>
            <a:r>
              <a:rPr lang="en-AU" sz="2000" dirty="0">
                <a:latin typeface="Lota Grotesque" pitchFamily="2" charset="77"/>
              </a:rPr>
              <a:t>Touring exhibitions.</a:t>
            </a:r>
          </a:p>
          <a:p>
            <a:pPr marL="285750" indent="-285750">
              <a:buFont typeface="Arial" panose="020B0604020202020204" pitchFamily="34" charset="0"/>
              <a:buChar char="•"/>
            </a:pPr>
            <a:r>
              <a:rPr lang="en-AU" sz="2000" dirty="0">
                <a:latin typeface="Lota Grotesque" pitchFamily="2" charset="77"/>
              </a:rPr>
              <a:t>Themes and ideas relevant to the local community. </a:t>
            </a:r>
          </a:p>
        </p:txBody>
      </p:sp>
      <p:pic>
        <p:nvPicPr>
          <p:cNvPr id="8" name="Picture 7">
            <a:extLst>
              <a:ext uri="{FF2B5EF4-FFF2-40B4-BE49-F238E27FC236}">
                <a16:creationId xmlns:a16="http://schemas.microsoft.com/office/drawing/2014/main" id="{E8B718C4-EAEC-A44A-9E8B-EE2EC2C0F0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2000" y="2434274"/>
            <a:ext cx="5280000" cy="3960000"/>
          </a:xfrm>
          <a:prstGeom prst="rect">
            <a:avLst/>
          </a:prstGeom>
        </p:spPr>
      </p:pic>
    </p:spTree>
    <p:extLst>
      <p:ext uri="{BB962C8B-B14F-4D97-AF65-F5344CB8AC3E}">
        <p14:creationId xmlns:p14="http://schemas.microsoft.com/office/powerpoint/2010/main" val="1870354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5B1ECB2-8C55-2F47-A5DC-AADD0C074222}"/>
              </a:ext>
            </a:extLst>
          </p:cNvPr>
          <p:cNvPicPr>
            <a:picLocks noGrp="1" noChangeAspect="1"/>
          </p:cNvPicPr>
          <p:nvPr>
            <p:ph idx="4294967295"/>
          </p:nvPr>
        </p:nvPicPr>
        <p:blipFill>
          <a:blip r:embed="rId3"/>
          <a:stretch>
            <a:fillRect/>
          </a:stretch>
        </p:blipFill>
        <p:spPr>
          <a:xfrm>
            <a:off x="-65088" y="0"/>
            <a:ext cx="12257088" cy="6894513"/>
          </a:xfrm>
        </p:spPr>
      </p:pic>
      <p:sp>
        <p:nvSpPr>
          <p:cNvPr id="7" name="TextBox 6">
            <a:extLst>
              <a:ext uri="{FF2B5EF4-FFF2-40B4-BE49-F238E27FC236}">
                <a16:creationId xmlns:a16="http://schemas.microsoft.com/office/drawing/2014/main" id="{678E1535-716F-654F-8915-899AC90A5B9E}"/>
              </a:ext>
            </a:extLst>
          </p:cNvPr>
          <p:cNvSpPr txBox="1"/>
          <p:nvPr/>
        </p:nvSpPr>
        <p:spPr>
          <a:xfrm>
            <a:off x="1775520" y="1262663"/>
            <a:ext cx="10488488" cy="707886"/>
          </a:xfrm>
          <a:prstGeom prst="rect">
            <a:avLst/>
          </a:prstGeom>
          <a:noFill/>
        </p:spPr>
        <p:txBody>
          <a:bodyPr wrap="square" rtlCol="0">
            <a:spAutoFit/>
          </a:bodyPr>
          <a:lstStyle/>
          <a:p>
            <a:r>
              <a:rPr lang="en-AU" sz="4000" dirty="0">
                <a:latin typeface="Lota Grotesque Semi" pitchFamily="2" charset="77"/>
              </a:rPr>
              <a:t>What are </a:t>
            </a:r>
            <a:r>
              <a:rPr lang="en-AU" sz="4000" b="1" dirty="0">
                <a:latin typeface="Lota Grotesque Semi" pitchFamily="2" charset="77"/>
              </a:rPr>
              <a:t>Curatorial Considerations </a:t>
            </a:r>
            <a:r>
              <a:rPr lang="en-AU" sz="4000" dirty="0">
                <a:latin typeface="Lota Grotesque Semi" pitchFamily="2" charset="77"/>
              </a:rPr>
              <a:t>at </a:t>
            </a:r>
            <a:r>
              <a:rPr lang="en-AU" sz="4000" dirty="0" smtClean="0">
                <a:latin typeface="Lota Grotesque Semi" pitchFamily="2" charset="77"/>
              </a:rPr>
              <a:t>MAC?</a:t>
            </a:r>
            <a:endParaRPr lang="en-AU" sz="4000" dirty="0" smtClean="0"/>
          </a:p>
        </p:txBody>
      </p:sp>
      <p:sp>
        <p:nvSpPr>
          <p:cNvPr id="9" name="Rectangle 8"/>
          <p:cNvSpPr/>
          <p:nvPr/>
        </p:nvSpPr>
        <p:spPr>
          <a:xfrm>
            <a:off x="1775520" y="2119207"/>
            <a:ext cx="6120680" cy="400110"/>
          </a:xfrm>
          <a:prstGeom prst="rect">
            <a:avLst/>
          </a:prstGeom>
        </p:spPr>
        <p:txBody>
          <a:bodyPr wrap="square">
            <a:spAutoFit/>
          </a:bodyPr>
          <a:lstStyle/>
          <a:p>
            <a:r>
              <a:rPr lang="en-AU" sz="2000" dirty="0">
                <a:latin typeface="Lota Grotesque" pitchFamily="2" charset="77"/>
              </a:rPr>
              <a:t>Exhibitions are planned one to three years ahead</a:t>
            </a:r>
            <a:r>
              <a:rPr lang="en-AU" dirty="0">
                <a:latin typeface="Lota Grotesque" pitchFamily="2" charset="77"/>
              </a:rPr>
              <a:t>. </a:t>
            </a:r>
          </a:p>
        </p:txBody>
      </p:sp>
      <p:pic>
        <p:nvPicPr>
          <p:cNvPr id="11" name="Picture 10">
            <a:extLst>
              <a:ext uri="{FF2B5EF4-FFF2-40B4-BE49-F238E27FC236}">
                <a16:creationId xmlns:a16="http://schemas.microsoft.com/office/drawing/2014/main" id="{2974B057-8B8B-E846-9AE4-415B9624BD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9536" y="2637197"/>
            <a:ext cx="10258819" cy="3778665"/>
          </a:xfrm>
          <a:prstGeom prst="rect">
            <a:avLst/>
          </a:prstGeom>
        </p:spPr>
      </p:pic>
    </p:spTree>
    <p:extLst>
      <p:ext uri="{BB962C8B-B14F-4D97-AF65-F5344CB8AC3E}">
        <p14:creationId xmlns:p14="http://schemas.microsoft.com/office/powerpoint/2010/main" val="3503881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D0B7F901-BDF7-AB47-BB10-BE83BAA402E4}"/>
              </a:ext>
            </a:extLst>
          </p:cNvPr>
          <p:cNvPicPr>
            <a:picLocks noGrp="1" noChangeAspect="1"/>
          </p:cNvPicPr>
          <p:nvPr>
            <p:ph idx="4294967295"/>
          </p:nvPr>
        </p:nvPicPr>
        <p:blipFill>
          <a:blip r:embed="rId3"/>
          <a:stretch>
            <a:fillRect/>
          </a:stretch>
        </p:blipFill>
        <p:spPr>
          <a:xfrm>
            <a:off x="0" y="0"/>
            <a:ext cx="12192000" cy="6858000"/>
          </a:xfrm>
        </p:spPr>
      </p:pic>
      <p:pic>
        <p:nvPicPr>
          <p:cNvPr id="4" name="Content Placeholder 6">
            <a:extLst>
              <a:ext uri="{FF2B5EF4-FFF2-40B4-BE49-F238E27FC236}">
                <a16:creationId xmlns:a16="http://schemas.microsoft.com/office/drawing/2014/main" id="{13BCE60B-DF7A-A54A-A913-08C51346D0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1664" y="1545564"/>
            <a:ext cx="8905909" cy="5040000"/>
          </a:xfrm>
          <a:prstGeom prst="rect">
            <a:avLst/>
          </a:prstGeom>
        </p:spPr>
      </p:pic>
      <p:sp>
        <p:nvSpPr>
          <p:cNvPr id="5" name="TextBox 4">
            <a:extLst>
              <a:ext uri="{FF2B5EF4-FFF2-40B4-BE49-F238E27FC236}">
                <a16:creationId xmlns:a16="http://schemas.microsoft.com/office/drawing/2014/main" id="{678E1535-716F-654F-8915-899AC90A5B9E}"/>
              </a:ext>
            </a:extLst>
          </p:cNvPr>
          <p:cNvSpPr txBox="1"/>
          <p:nvPr/>
        </p:nvSpPr>
        <p:spPr>
          <a:xfrm>
            <a:off x="1703512" y="554777"/>
            <a:ext cx="10488488" cy="707886"/>
          </a:xfrm>
          <a:prstGeom prst="rect">
            <a:avLst/>
          </a:prstGeom>
          <a:noFill/>
        </p:spPr>
        <p:txBody>
          <a:bodyPr wrap="square" rtlCol="0">
            <a:spAutoFit/>
          </a:bodyPr>
          <a:lstStyle/>
          <a:p>
            <a:r>
              <a:rPr lang="en-AU" sz="4000" dirty="0">
                <a:latin typeface="Lota Grotesque Semi" pitchFamily="2" charset="77"/>
              </a:rPr>
              <a:t>What are </a:t>
            </a:r>
            <a:r>
              <a:rPr lang="en-AU" sz="4000" b="1" dirty="0">
                <a:latin typeface="Lota Grotesque Semi" pitchFamily="2" charset="77"/>
              </a:rPr>
              <a:t>Curatorial Considerations </a:t>
            </a:r>
            <a:r>
              <a:rPr lang="en-AU" sz="4000" dirty="0">
                <a:latin typeface="Lota Grotesque Semi" pitchFamily="2" charset="77"/>
              </a:rPr>
              <a:t>at </a:t>
            </a:r>
            <a:r>
              <a:rPr lang="en-AU" sz="4000" dirty="0" smtClean="0">
                <a:latin typeface="Lota Grotesque Semi" pitchFamily="2" charset="77"/>
              </a:rPr>
              <a:t>MAC?</a:t>
            </a:r>
            <a:endParaRPr lang="en-AU" sz="4000" dirty="0" smtClean="0"/>
          </a:p>
        </p:txBody>
      </p:sp>
    </p:spTree>
    <p:extLst>
      <p:ext uri="{BB962C8B-B14F-4D97-AF65-F5344CB8AC3E}">
        <p14:creationId xmlns:p14="http://schemas.microsoft.com/office/powerpoint/2010/main" val="1546594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77B8A1D-CBB6-D74B-82E3-6D29628B7028}"/>
              </a:ext>
            </a:extLst>
          </p:cNvPr>
          <p:cNvSpPr txBox="1"/>
          <p:nvPr/>
        </p:nvSpPr>
        <p:spPr>
          <a:xfrm>
            <a:off x="2351584" y="1916832"/>
            <a:ext cx="6984775" cy="2215991"/>
          </a:xfrm>
          <a:prstGeom prst="rect">
            <a:avLst/>
          </a:prstGeom>
          <a:noFill/>
        </p:spPr>
        <p:txBody>
          <a:bodyPr wrap="square" rtlCol="0">
            <a:spAutoFit/>
          </a:bodyPr>
          <a:lstStyle/>
          <a:p>
            <a:r>
              <a:rPr lang="en-AU" sz="4000" b="1" dirty="0">
                <a:latin typeface="Lota Grotesque Semi" pitchFamily="2" charset="77"/>
              </a:rPr>
              <a:t>Unit 3: Outcome 4</a:t>
            </a:r>
            <a:r>
              <a:rPr lang="en-AU" dirty="0"/>
              <a:t/>
            </a:r>
            <a:br>
              <a:rPr lang="en-AU" dirty="0"/>
            </a:br>
            <a:endParaRPr lang="en-AU" dirty="0"/>
          </a:p>
          <a:p>
            <a:r>
              <a:rPr lang="en-AU" sz="2000" dirty="0">
                <a:latin typeface="Lota Grotesque" pitchFamily="2" charset="77"/>
              </a:rPr>
              <a:t>Compare the methods used by artists and considerations of curators in the preparation, presentation, conservation and promotion of specific artworks in at least two different exhibitions</a:t>
            </a:r>
            <a:r>
              <a:rPr lang="en-AU" sz="2000" dirty="0" smtClean="0">
                <a:latin typeface="Lota Grotesque" pitchFamily="2" charset="77"/>
              </a:rPr>
              <a:t>.</a:t>
            </a:r>
            <a:endParaRPr lang="en-AU" sz="2000" dirty="0">
              <a:latin typeface="Lota Grotesque" pitchFamily="2" charset="77"/>
            </a:endParaRPr>
          </a:p>
        </p:txBody>
      </p:sp>
    </p:spTree>
    <p:extLst>
      <p:ext uri="{BB962C8B-B14F-4D97-AF65-F5344CB8AC3E}">
        <p14:creationId xmlns:p14="http://schemas.microsoft.com/office/powerpoint/2010/main" val="353178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21AC4E6-8EF4-DA4D-9EC4-8BE90576ED95}"/>
              </a:ext>
            </a:extLst>
          </p:cNvPr>
          <p:cNvPicPr>
            <a:picLocks noGrp="1" noChangeAspect="1"/>
          </p:cNvPicPr>
          <p:nvPr>
            <p:ph idx="4294967295"/>
          </p:nvPr>
        </p:nvPicPr>
        <p:blipFill>
          <a:blip r:embed="rId3"/>
          <a:stretch>
            <a:fillRect/>
          </a:stretch>
        </p:blipFill>
        <p:spPr>
          <a:xfrm>
            <a:off x="0" y="0"/>
            <a:ext cx="12192000" cy="6858000"/>
          </a:xfrm>
        </p:spPr>
      </p:pic>
      <p:pic>
        <p:nvPicPr>
          <p:cNvPr id="4" name="Content Placeholder 5">
            <a:extLst>
              <a:ext uri="{FF2B5EF4-FFF2-40B4-BE49-F238E27FC236}">
                <a16:creationId xmlns:a16="http://schemas.microsoft.com/office/drawing/2014/main" id="{46A1955C-290D-EF47-8CD9-E263286D8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3551" y="2003320"/>
            <a:ext cx="5421237" cy="3619336"/>
          </a:xfrm>
          <a:prstGeom prst="rect">
            <a:avLst/>
          </a:prstGeom>
        </p:spPr>
      </p:pic>
      <p:pic>
        <p:nvPicPr>
          <p:cNvPr id="7" name="Content Placeholder 8">
            <a:extLst>
              <a:ext uri="{FF2B5EF4-FFF2-40B4-BE49-F238E27FC236}">
                <a16:creationId xmlns:a16="http://schemas.microsoft.com/office/drawing/2014/main" id="{ABC6D483-82D6-1B40-95F3-FFD918EE11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7707" y="1968483"/>
            <a:ext cx="4481375" cy="3692765"/>
          </a:xfrm>
          <a:prstGeom prst="rect">
            <a:avLst/>
          </a:prstGeom>
        </p:spPr>
      </p:pic>
      <p:sp>
        <p:nvSpPr>
          <p:cNvPr id="8" name="TextBox 7">
            <a:extLst>
              <a:ext uri="{FF2B5EF4-FFF2-40B4-BE49-F238E27FC236}">
                <a16:creationId xmlns:a16="http://schemas.microsoft.com/office/drawing/2014/main" id="{678E1535-716F-654F-8915-899AC90A5B9E}"/>
              </a:ext>
            </a:extLst>
          </p:cNvPr>
          <p:cNvSpPr txBox="1"/>
          <p:nvPr/>
        </p:nvSpPr>
        <p:spPr>
          <a:xfrm>
            <a:off x="1590594" y="554777"/>
            <a:ext cx="10488488" cy="707886"/>
          </a:xfrm>
          <a:prstGeom prst="rect">
            <a:avLst/>
          </a:prstGeom>
          <a:noFill/>
        </p:spPr>
        <p:txBody>
          <a:bodyPr wrap="square" rtlCol="0">
            <a:spAutoFit/>
          </a:bodyPr>
          <a:lstStyle/>
          <a:p>
            <a:r>
              <a:rPr lang="en-AU" sz="4000" dirty="0">
                <a:latin typeface="Lota Grotesque Semi" pitchFamily="2" charset="77"/>
              </a:rPr>
              <a:t>What are </a:t>
            </a:r>
            <a:r>
              <a:rPr lang="en-AU" sz="4000" b="1" dirty="0">
                <a:latin typeface="Lota Grotesque Semi" pitchFamily="2" charset="77"/>
              </a:rPr>
              <a:t>Curatorial Considerations </a:t>
            </a:r>
            <a:r>
              <a:rPr lang="en-AU" sz="4000" dirty="0">
                <a:latin typeface="Lota Grotesque Semi" pitchFamily="2" charset="77"/>
              </a:rPr>
              <a:t>at </a:t>
            </a:r>
            <a:r>
              <a:rPr lang="en-AU" sz="4000" dirty="0" smtClean="0">
                <a:latin typeface="Lota Grotesque Semi" pitchFamily="2" charset="77"/>
              </a:rPr>
              <a:t>MAC?</a:t>
            </a:r>
            <a:endParaRPr lang="en-AU" sz="4000" dirty="0" smtClean="0"/>
          </a:p>
        </p:txBody>
      </p:sp>
    </p:spTree>
    <p:extLst>
      <p:ext uri="{BB962C8B-B14F-4D97-AF65-F5344CB8AC3E}">
        <p14:creationId xmlns:p14="http://schemas.microsoft.com/office/powerpoint/2010/main" val="69566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sp>
        <p:nvSpPr>
          <p:cNvPr id="4" name="TextBox 3">
            <a:extLst>
              <a:ext uri="{FF2B5EF4-FFF2-40B4-BE49-F238E27FC236}">
                <a16:creationId xmlns:a16="http://schemas.microsoft.com/office/drawing/2014/main" id="{678E1535-716F-654F-8915-899AC90A5B9E}"/>
              </a:ext>
            </a:extLst>
          </p:cNvPr>
          <p:cNvSpPr txBox="1"/>
          <p:nvPr/>
        </p:nvSpPr>
        <p:spPr>
          <a:xfrm>
            <a:off x="1343472" y="554777"/>
            <a:ext cx="10488488" cy="707886"/>
          </a:xfrm>
          <a:prstGeom prst="rect">
            <a:avLst/>
          </a:prstGeom>
          <a:noFill/>
        </p:spPr>
        <p:txBody>
          <a:bodyPr wrap="square" rtlCol="0">
            <a:spAutoFit/>
          </a:bodyPr>
          <a:lstStyle/>
          <a:p>
            <a:r>
              <a:rPr lang="en-AU" sz="4000" dirty="0">
                <a:latin typeface="Lota Grotesque Semi" pitchFamily="2" charset="77"/>
              </a:rPr>
              <a:t>Summary: </a:t>
            </a:r>
            <a:r>
              <a:rPr lang="en-AU" sz="4000" b="1" dirty="0">
                <a:latin typeface="Lota Grotesque Semi" pitchFamily="2" charset="77"/>
              </a:rPr>
              <a:t>Curatorial Considerations </a:t>
            </a:r>
            <a:r>
              <a:rPr lang="en-AU" sz="4000" dirty="0">
                <a:latin typeface="Lota Grotesque Semi" pitchFamily="2" charset="77"/>
              </a:rPr>
              <a:t>at MAC</a:t>
            </a:r>
            <a:endParaRPr lang="en-AU" sz="4000" dirty="0" smtClean="0"/>
          </a:p>
        </p:txBody>
      </p:sp>
      <p:sp>
        <p:nvSpPr>
          <p:cNvPr id="6" name="Rectangle 5"/>
          <p:cNvSpPr/>
          <p:nvPr/>
        </p:nvSpPr>
        <p:spPr>
          <a:xfrm>
            <a:off x="1775520" y="1817430"/>
            <a:ext cx="4680520" cy="2862322"/>
          </a:xfrm>
          <a:prstGeom prst="rect">
            <a:avLst/>
          </a:prstGeom>
        </p:spPr>
        <p:txBody>
          <a:bodyPr wrap="square">
            <a:spAutoFit/>
          </a:bodyPr>
          <a:lstStyle/>
          <a:p>
            <a:pPr marL="285750" indent="-285750">
              <a:buFont typeface="Arial" panose="020B0604020202020204" pitchFamily="34" charset="0"/>
              <a:buChar char="•"/>
            </a:pPr>
            <a:r>
              <a:rPr lang="en-AU" sz="2000" dirty="0">
                <a:latin typeface="Lota Grotesque" pitchFamily="2" charset="77"/>
              </a:rPr>
              <a:t>Overarching story the exhibition is telling. </a:t>
            </a:r>
          </a:p>
          <a:p>
            <a:pPr marL="285750" indent="-285750">
              <a:buFont typeface="Arial" panose="020B0604020202020204" pitchFamily="34" charset="0"/>
              <a:buChar char="•"/>
            </a:pPr>
            <a:r>
              <a:rPr lang="en-AU" sz="2000" dirty="0">
                <a:latin typeface="Lota Grotesque" pitchFamily="2" charset="77"/>
              </a:rPr>
              <a:t>Wall colours and lighting. </a:t>
            </a:r>
          </a:p>
          <a:p>
            <a:pPr marL="285750" indent="-285750">
              <a:buFont typeface="Arial" panose="020B0604020202020204" pitchFamily="34" charset="0"/>
              <a:buChar char="•"/>
            </a:pPr>
            <a:r>
              <a:rPr lang="en-AU" sz="2000" dirty="0">
                <a:latin typeface="Lota Grotesque" pitchFamily="2" charset="77"/>
              </a:rPr>
              <a:t>Artist preferences. </a:t>
            </a:r>
          </a:p>
          <a:p>
            <a:pPr marL="285750" indent="-285750">
              <a:buFont typeface="Arial" panose="020B0604020202020204" pitchFamily="34" charset="0"/>
              <a:buChar char="•"/>
            </a:pPr>
            <a:r>
              <a:rPr lang="en-AU" sz="2000" dirty="0">
                <a:latin typeface="Lota Grotesque" pitchFamily="2" charset="77"/>
              </a:rPr>
              <a:t>Practicalities: placement of artworks (for example, require power, and wall weight baring capacity).</a:t>
            </a:r>
          </a:p>
          <a:p>
            <a:pPr marL="285750" indent="-285750">
              <a:buFont typeface="Arial" panose="020B0604020202020204" pitchFamily="34" charset="0"/>
              <a:buChar char="•"/>
            </a:pPr>
            <a:r>
              <a:rPr lang="en-AU" sz="2000" dirty="0">
                <a:latin typeface="Lota Grotesque" pitchFamily="2" charset="77"/>
              </a:rPr>
              <a:t>Accessibility and OH&amp;S. </a:t>
            </a:r>
          </a:p>
          <a:p>
            <a:pPr marL="285750" indent="-285750">
              <a:buFont typeface="Arial" panose="020B0604020202020204" pitchFamily="34" charset="0"/>
              <a:buChar char="•"/>
            </a:pPr>
            <a:r>
              <a:rPr lang="en-AU" sz="2000" dirty="0">
                <a:latin typeface="Lota Grotesque" pitchFamily="2" charset="77"/>
              </a:rPr>
              <a:t>Budget. </a:t>
            </a:r>
          </a:p>
        </p:txBody>
      </p:sp>
      <p:pic>
        <p:nvPicPr>
          <p:cNvPr id="7" name="Picture 6">
            <a:extLst>
              <a:ext uri="{FF2B5EF4-FFF2-40B4-BE49-F238E27FC236}">
                <a16:creationId xmlns:a16="http://schemas.microsoft.com/office/drawing/2014/main" id="{037D3396-FF96-1B43-B1D0-57CFF7611B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0218" y="1817430"/>
            <a:ext cx="5801782" cy="4351337"/>
          </a:xfrm>
          <a:prstGeom prst="rect">
            <a:avLst/>
          </a:prstGeom>
        </p:spPr>
      </p:pic>
    </p:spTree>
    <p:extLst>
      <p:ext uri="{BB962C8B-B14F-4D97-AF65-F5344CB8AC3E}">
        <p14:creationId xmlns:p14="http://schemas.microsoft.com/office/powerpoint/2010/main" val="344010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78E1535-716F-654F-8915-899AC90A5B9E}"/>
              </a:ext>
            </a:extLst>
          </p:cNvPr>
          <p:cNvSpPr txBox="1"/>
          <p:nvPr/>
        </p:nvSpPr>
        <p:spPr>
          <a:xfrm>
            <a:off x="2354536" y="1628800"/>
            <a:ext cx="8421984" cy="2246769"/>
          </a:xfrm>
          <a:prstGeom prst="rect">
            <a:avLst/>
          </a:prstGeom>
          <a:noFill/>
        </p:spPr>
        <p:txBody>
          <a:bodyPr wrap="square" rtlCol="0">
            <a:spAutoFit/>
          </a:bodyPr>
          <a:lstStyle/>
          <a:p>
            <a:r>
              <a:rPr lang="en-AU" sz="4000" b="1" dirty="0">
                <a:latin typeface="Lota Grotesque Semi" pitchFamily="2" charset="77"/>
              </a:rPr>
              <a:t>Conservation:</a:t>
            </a:r>
            <a:br>
              <a:rPr lang="en-AU" sz="4000" b="1" dirty="0">
                <a:latin typeface="Lota Grotesque Semi" pitchFamily="2" charset="77"/>
              </a:rPr>
            </a:br>
            <a:r>
              <a:rPr lang="en-AU" sz="4000" b="1" dirty="0">
                <a:latin typeface="Lota Grotesque Semi" pitchFamily="2" charset="77"/>
              </a:rPr>
              <a:t>Preventative and </a:t>
            </a:r>
            <a:r>
              <a:rPr lang="en-AU" sz="4000" b="1" dirty="0" smtClean="0">
                <a:latin typeface="Lota Grotesque Semi" pitchFamily="2" charset="77"/>
              </a:rPr>
              <a:t>Remedial</a:t>
            </a:r>
            <a:r>
              <a:rPr lang="en-AU" sz="4000" dirty="0"/>
              <a:t/>
            </a:r>
            <a:br>
              <a:rPr lang="en-AU" sz="4000" dirty="0"/>
            </a:br>
            <a:endParaRPr lang="en-AU" sz="4000" dirty="0"/>
          </a:p>
          <a:p>
            <a:r>
              <a:rPr lang="en-AU" sz="2000" dirty="0">
                <a:latin typeface="Lota Grotesque" pitchFamily="2" charset="77"/>
              </a:rPr>
              <a:t>Case study: Mildura Arts </a:t>
            </a:r>
            <a:r>
              <a:rPr lang="en-AU" sz="2000" dirty="0" smtClean="0">
                <a:latin typeface="Lota Grotesque" pitchFamily="2" charset="77"/>
              </a:rPr>
              <a:t>Centre</a:t>
            </a:r>
            <a:endParaRPr lang="en-AU" sz="2000" dirty="0">
              <a:latin typeface="Lota Grotesque" pitchFamily="2" charset="77"/>
            </a:endParaRPr>
          </a:p>
        </p:txBody>
      </p:sp>
    </p:spTree>
    <p:extLst>
      <p:ext uri="{BB962C8B-B14F-4D97-AF65-F5344CB8AC3E}">
        <p14:creationId xmlns:p14="http://schemas.microsoft.com/office/powerpoint/2010/main" val="72239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5B1ECB2-8C55-2F47-A5DC-AADD0C074222}"/>
              </a:ext>
            </a:extLst>
          </p:cNvPr>
          <p:cNvPicPr>
            <a:picLocks noGrp="1" noChangeAspect="1"/>
          </p:cNvPicPr>
          <p:nvPr>
            <p:ph idx="4294967295"/>
          </p:nvPr>
        </p:nvPicPr>
        <p:blipFill>
          <a:blip r:embed="rId3"/>
          <a:stretch>
            <a:fillRect/>
          </a:stretch>
        </p:blipFill>
        <p:spPr>
          <a:xfrm>
            <a:off x="-65088" y="0"/>
            <a:ext cx="12257088" cy="6894513"/>
          </a:xfrm>
        </p:spPr>
      </p:pic>
      <p:sp>
        <p:nvSpPr>
          <p:cNvPr id="4" name="TextBox 3">
            <a:extLst>
              <a:ext uri="{FF2B5EF4-FFF2-40B4-BE49-F238E27FC236}">
                <a16:creationId xmlns:a16="http://schemas.microsoft.com/office/drawing/2014/main" id="{678E1535-716F-654F-8915-899AC90A5B9E}"/>
              </a:ext>
            </a:extLst>
          </p:cNvPr>
          <p:cNvSpPr txBox="1"/>
          <p:nvPr/>
        </p:nvSpPr>
        <p:spPr>
          <a:xfrm>
            <a:off x="1590594" y="554777"/>
            <a:ext cx="10488488" cy="707886"/>
          </a:xfrm>
          <a:prstGeom prst="rect">
            <a:avLst/>
          </a:prstGeom>
          <a:noFill/>
        </p:spPr>
        <p:txBody>
          <a:bodyPr wrap="square" rtlCol="0">
            <a:spAutoFit/>
          </a:bodyPr>
          <a:lstStyle/>
          <a:p>
            <a:r>
              <a:rPr lang="en-AU" sz="4000" b="1" dirty="0">
                <a:latin typeface="Lota Grotesque Semi" pitchFamily="2" charset="77"/>
              </a:rPr>
              <a:t>Why do we need to protect artworks?</a:t>
            </a:r>
            <a:endParaRPr lang="en-AU" sz="4000" b="1" dirty="0" smtClean="0"/>
          </a:p>
        </p:txBody>
      </p:sp>
      <p:sp>
        <p:nvSpPr>
          <p:cNvPr id="7" name="Rectangle 6"/>
          <p:cNvSpPr/>
          <p:nvPr/>
        </p:nvSpPr>
        <p:spPr>
          <a:xfrm>
            <a:off x="1775520" y="1817430"/>
            <a:ext cx="3818168" cy="2939266"/>
          </a:xfrm>
          <a:prstGeom prst="rect">
            <a:avLst/>
          </a:prstGeom>
        </p:spPr>
        <p:txBody>
          <a:bodyPr wrap="square">
            <a:spAutoFit/>
          </a:bodyPr>
          <a:lstStyle/>
          <a:p>
            <a:pPr>
              <a:spcAft>
                <a:spcPts val="600"/>
              </a:spcAft>
            </a:pPr>
            <a:r>
              <a:rPr lang="en-AU" sz="2000" dirty="0">
                <a:latin typeface="Lota Grotesque" pitchFamily="2" charset="77"/>
              </a:rPr>
              <a:t>It is the role of galleries and museums to act as </a:t>
            </a:r>
            <a:r>
              <a:rPr lang="en-AU" sz="2000" b="1" dirty="0">
                <a:latin typeface="Lota Grotesque" pitchFamily="2" charset="77"/>
              </a:rPr>
              <a:t>custodians</a:t>
            </a:r>
            <a:r>
              <a:rPr lang="en-AU" sz="2000" dirty="0">
                <a:latin typeface="Lota Grotesque" pitchFamily="2" charset="77"/>
              </a:rPr>
              <a:t> for the artworks and objects in their collections and exhibitions.</a:t>
            </a:r>
          </a:p>
          <a:p>
            <a:r>
              <a:rPr lang="en-AU" sz="2000" dirty="0">
                <a:latin typeface="Lota Grotesque" pitchFamily="2" charset="77"/>
              </a:rPr>
              <a:t>Thereby allowing the general public access for their education and entertainment, plus </a:t>
            </a:r>
            <a:r>
              <a:rPr lang="en-AU" sz="2000" b="1" dirty="0" smtClean="0">
                <a:latin typeface="Lota Grotesque" pitchFamily="2" charset="77"/>
              </a:rPr>
              <a:t>ensure artworks last for future generations </a:t>
            </a:r>
            <a:r>
              <a:rPr lang="en-AU" sz="2000" dirty="0" smtClean="0">
                <a:latin typeface="Lota Grotesque" pitchFamily="2" charset="77"/>
              </a:rPr>
              <a:t>to </a:t>
            </a:r>
            <a:r>
              <a:rPr lang="en-AU" sz="2000" dirty="0">
                <a:latin typeface="Lota Grotesque" pitchFamily="2" charset="77"/>
              </a:rPr>
              <a:t>enjoy. </a:t>
            </a:r>
          </a:p>
        </p:txBody>
      </p:sp>
      <p:pic>
        <p:nvPicPr>
          <p:cNvPr id="8" name="Content Placeholder 4">
            <a:extLst>
              <a:ext uri="{FF2B5EF4-FFF2-40B4-BE49-F238E27FC236}">
                <a16:creationId xmlns:a16="http://schemas.microsoft.com/office/drawing/2014/main" id="{C09C24E9-23A8-5748-B023-A5317D3537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3688" y="1817430"/>
            <a:ext cx="6598312" cy="4131850"/>
          </a:xfrm>
          <a:prstGeom prst="rect">
            <a:avLst/>
          </a:prstGeom>
        </p:spPr>
      </p:pic>
    </p:spTree>
    <p:extLst>
      <p:ext uri="{BB962C8B-B14F-4D97-AF65-F5344CB8AC3E}">
        <p14:creationId xmlns:p14="http://schemas.microsoft.com/office/powerpoint/2010/main" val="68145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D0B7F901-BDF7-AB47-BB10-BE83BAA402E4}"/>
              </a:ext>
            </a:extLst>
          </p:cNvPr>
          <p:cNvPicPr>
            <a:picLocks noGrp="1" noChangeAspect="1"/>
          </p:cNvPicPr>
          <p:nvPr>
            <p:ph idx="4294967295"/>
          </p:nvPr>
        </p:nvPicPr>
        <p:blipFill>
          <a:blip r:embed="rId3"/>
          <a:stretch>
            <a:fillRect/>
          </a:stretch>
        </p:blipFill>
        <p:spPr>
          <a:xfrm>
            <a:off x="11501" y="0"/>
            <a:ext cx="12192000" cy="6858000"/>
          </a:xfrm>
        </p:spPr>
      </p:pic>
      <p:sp>
        <p:nvSpPr>
          <p:cNvPr id="4" name="TextBox 3">
            <a:extLst>
              <a:ext uri="{FF2B5EF4-FFF2-40B4-BE49-F238E27FC236}">
                <a16:creationId xmlns:a16="http://schemas.microsoft.com/office/drawing/2014/main" id="{678E1535-716F-654F-8915-899AC90A5B9E}"/>
              </a:ext>
            </a:extLst>
          </p:cNvPr>
          <p:cNvSpPr txBox="1"/>
          <p:nvPr/>
        </p:nvSpPr>
        <p:spPr>
          <a:xfrm>
            <a:off x="1703512" y="908720"/>
            <a:ext cx="6477768" cy="707886"/>
          </a:xfrm>
          <a:prstGeom prst="rect">
            <a:avLst/>
          </a:prstGeom>
          <a:noFill/>
        </p:spPr>
        <p:txBody>
          <a:bodyPr wrap="square" rtlCol="0">
            <a:spAutoFit/>
          </a:bodyPr>
          <a:lstStyle/>
          <a:p>
            <a:r>
              <a:rPr lang="en-AU" sz="4000" b="1" dirty="0">
                <a:latin typeface="Lota Grotesque Semi" pitchFamily="2" charset="77"/>
              </a:rPr>
              <a:t>Conservation</a:t>
            </a:r>
            <a:r>
              <a:rPr lang="en-AU" sz="4000" dirty="0">
                <a:latin typeface="Lota Grotesque Semi" pitchFamily="2" charset="77"/>
              </a:rPr>
              <a:t> types</a:t>
            </a:r>
            <a:endParaRPr lang="en-AU" sz="4000" dirty="0" smtClean="0"/>
          </a:p>
        </p:txBody>
      </p:sp>
      <p:sp>
        <p:nvSpPr>
          <p:cNvPr id="2" name="Rectangle 1"/>
          <p:cNvSpPr/>
          <p:nvPr/>
        </p:nvSpPr>
        <p:spPr>
          <a:xfrm>
            <a:off x="1674484" y="2482977"/>
            <a:ext cx="4680520" cy="2862322"/>
          </a:xfrm>
          <a:prstGeom prst="rect">
            <a:avLst/>
          </a:prstGeom>
        </p:spPr>
        <p:txBody>
          <a:bodyPr wrap="square">
            <a:spAutoFit/>
          </a:bodyPr>
          <a:lstStyle/>
          <a:p>
            <a:pPr marL="342900" indent="-342900">
              <a:buFont typeface="Arial" panose="020B0604020202020204" pitchFamily="34" charset="0"/>
              <a:buChar char="•"/>
            </a:pPr>
            <a:r>
              <a:rPr lang="en-AU" sz="2000" dirty="0">
                <a:latin typeface="Lota Grotesque" pitchFamily="2" charset="77"/>
              </a:rPr>
              <a:t>Display strategies</a:t>
            </a:r>
          </a:p>
          <a:p>
            <a:pPr marL="342900" indent="-342900">
              <a:buFont typeface="Arial" panose="020B0604020202020204" pitchFamily="34" charset="0"/>
              <a:buChar char="•"/>
            </a:pPr>
            <a:r>
              <a:rPr lang="en-AU" sz="2000" dirty="0">
                <a:latin typeface="Lota Grotesque" pitchFamily="2" charset="77"/>
              </a:rPr>
              <a:t>Lighting</a:t>
            </a:r>
          </a:p>
          <a:p>
            <a:pPr marL="342900" indent="-342900">
              <a:buFont typeface="Arial" panose="020B0604020202020204" pitchFamily="34" charset="0"/>
              <a:buChar char="•"/>
            </a:pPr>
            <a:r>
              <a:rPr lang="en-AU" sz="2000" dirty="0">
                <a:latin typeface="Lota Grotesque" pitchFamily="2" charset="77"/>
              </a:rPr>
              <a:t>Temperature</a:t>
            </a:r>
          </a:p>
          <a:p>
            <a:pPr marL="342900" indent="-342900">
              <a:buFont typeface="Arial" panose="020B0604020202020204" pitchFamily="34" charset="0"/>
              <a:buChar char="•"/>
            </a:pPr>
            <a:r>
              <a:rPr lang="en-AU" sz="2000" dirty="0">
                <a:latin typeface="Lota Grotesque" pitchFamily="2" charset="77"/>
              </a:rPr>
              <a:t>Humidity</a:t>
            </a:r>
          </a:p>
          <a:p>
            <a:pPr marL="342900" indent="-342900">
              <a:buFont typeface="Arial" panose="020B0604020202020204" pitchFamily="34" charset="0"/>
              <a:buChar char="•"/>
            </a:pPr>
            <a:r>
              <a:rPr lang="en-AU" sz="2000" dirty="0">
                <a:latin typeface="Lota Grotesque" pitchFamily="2" charset="77"/>
              </a:rPr>
              <a:t>Pest management</a:t>
            </a:r>
          </a:p>
          <a:p>
            <a:pPr marL="342900" indent="-342900">
              <a:buFont typeface="Arial" panose="020B0604020202020204" pitchFamily="34" charset="0"/>
              <a:buChar char="•"/>
            </a:pPr>
            <a:r>
              <a:rPr lang="en-AU" sz="2000" dirty="0">
                <a:latin typeface="Lota Grotesque" pitchFamily="2" charset="77"/>
              </a:rPr>
              <a:t>Dust</a:t>
            </a:r>
          </a:p>
          <a:p>
            <a:pPr marL="342900" indent="-342900">
              <a:buFont typeface="Arial" panose="020B0604020202020204" pitchFamily="34" charset="0"/>
              <a:buChar char="•"/>
            </a:pPr>
            <a:r>
              <a:rPr lang="en-AU" sz="2000" dirty="0">
                <a:latin typeface="Lota Grotesque" pitchFamily="2" charset="77"/>
              </a:rPr>
              <a:t>Manual handling</a:t>
            </a:r>
          </a:p>
          <a:p>
            <a:pPr marL="342900" indent="-342900">
              <a:buFont typeface="Arial" panose="020B0604020202020204" pitchFamily="34" charset="0"/>
              <a:buChar char="•"/>
            </a:pPr>
            <a:r>
              <a:rPr lang="en-AU" sz="2000" dirty="0">
                <a:latin typeface="Lota Grotesque" pitchFamily="2" charset="77"/>
              </a:rPr>
              <a:t>Storage </a:t>
            </a:r>
          </a:p>
          <a:p>
            <a:pPr marL="342900" indent="-342900">
              <a:buFont typeface="Arial" panose="020B0604020202020204" pitchFamily="34" charset="0"/>
              <a:buChar char="•"/>
            </a:pPr>
            <a:r>
              <a:rPr lang="en-AU" sz="2000" dirty="0">
                <a:latin typeface="Lota Grotesque" pitchFamily="2" charset="77"/>
              </a:rPr>
              <a:t>Transportation</a:t>
            </a:r>
          </a:p>
        </p:txBody>
      </p:sp>
      <p:sp>
        <p:nvSpPr>
          <p:cNvPr id="6" name="TextBox 5">
            <a:extLst>
              <a:ext uri="{FF2B5EF4-FFF2-40B4-BE49-F238E27FC236}">
                <a16:creationId xmlns:a16="http://schemas.microsoft.com/office/drawing/2014/main" id="{678E1535-716F-654F-8915-899AC90A5B9E}"/>
              </a:ext>
            </a:extLst>
          </p:cNvPr>
          <p:cNvSpPr txBox="1"/>
          <p:nvPr/>
        </p:nvSpPr>
        <p:spPr>
          <a:xfrm>
            <a:off x="1703512" y="1769006"/>
            <a:ext cx="4666704" cy="584775"/>
          </a:xfrm>
          <a:prstGeom prst="rect">
            <a:avLst/>
          </a:prstGeom>
          <a:noFill/>
        </p:spPr>
        <p:txBody>
          <a:bodyPr wrap="square" rtlCol="0">
            <a:spAutoFit/>
          </a:bodyPr>
          <a:lstStyle/>
          <a:p>
            <a:r>
              <a:rPr lang="en-AU" sz="3200" b="1" dirty="0">
                <a:latin typeface="Lota Grotesque Semi" pitchFamily="2" charset="77"/>
              </a:rPr>
              <a:t>Preventative</a:t>
            </a:r>
          </a:p>
        </p:txBody>
      </p:sp>
      <p:sp>
        <p:nvSpPr>
          <p:cNvPr id="8" name="Rectangle 7"/>
          <p:cNvSpPr/>
          <p:nvPr/>
        </p:nvSpPr>
        <p:spPr>
          <a:xfrm>
            <a:off x="6507404" y="2635377"/>
            <a:ext cx="4680520" cy="1631216"/>
          </a:xfrm>
          <a:prstGeom prst="rect">
            <a:avLst/>
          </a:prstGeom>
        </p:spPr>
        <p:txBody>
          <a:bodyPr wrap="square">
            <a:spAutoFit/>
          </a:bodyPr>
          <a:lstStyle/>
          <a:p>
            <a:pPr marL="342900" indent="-342900">
              <a:buFont typeface="Arial" panose="020B0604020202020204" pitchFamily="34" charset="0"/>
              <a:buChar char="•"/>
            </a:pPr>
            <a:r>
              <a:rPr lang="en-AU" sz="2000" dirty="0">
                <a:latin typeface="Lota Grotesque" pitchFamily="2" charset="77"/>
              </a:rPr>
              <a:t>When an artwork is damaged and needs to be restored to appear more like its original state.</a:t>
            </a:r>
          </a:p>
          <a:p>
            <a:pPr marL="342900" indent="-342900">
              <a:buFont typeface="Arial" panose="020B0604020202020204" pitchFamily="34" charset="0"/>
              <a:buChar char="•"/>
            </a:pPr>
            <a:r>
              <a:rPr lang="en-AU" sz="2000" dirty="0">
                <a:latin typeface="Lota Grotesque" pitchFamily="2" charset="77"/>
              </a:rPr>
              <a:t>Curators liaise with specialist conservators for this kind of work. </a:t>
            </a:r>
          </a:p>
        </p:txBody>
      </p:sp>
      <p:sp>
        <p:nvSpPr>
          <p:cNvPr id="9" name="TextBox 8">
            <a:extLst>
              <a:ext uri="{FF2B5EF4-FFF2-40B4-BE49-F238E27FC236}">
                <a16:creationId xmlns:a16="http://schemas.microsoft.com/office/drawing/2014/main" id="{678E1535-716F-654F-8915-899AC90A5B9E}"/>
              </a:ext>
            </a:extLst>
          </p:cNvPr>
          <p:cNvSpPr txBox="1"/>
          <p:nvPr/>
        </p:nvSpPr>
        <p:spPr>
          <a:xfrm>
            <a:off x="6521220" y="1769006"/>
            <a:ext cx="4666704" cy="584775"/>
          </a:xfrm>
          <a:prstGeom prst="rect">
            <a:avLst/>
          </a:prstGeom>
          <a:noFill/>
        </p:spPr>
        <p:txBody>
          <a:bodyPr wrap="square" rtlCol="0">
            <a:spAutoFit/>
          </a:bodyPr>
          <a:lstStyle/>
          <a:p>
            <a:r>
              <a:rPr lang="en-AU" sz="3200" b="1" dirty="0">
                <a:latin typeface="Lota Grotesque Semi" pitchFamily="2" charset="77"/>
              </a:rPr>
              <a:t>Remedial / Restorative</a:t>
            </a:r>
          </a:p>
        </p:txBody>
      </p:sp>
    </p:spTree>
    <p:extLst>
      <p:ext uri="{BB962C8B-B14F-4D97-AF65-F5344CB8AC3E}">
        <p14:creationId xmlns:p14="http://schemas.microsoft.com/office/powerpoint/2010/main" val="314729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21AC4E6-8EF4-DA4D-9EC4-8BE90576ED95}"/>
              </a:ext>
            </a:extLst>
          </p:cNvPr>
          <p:cNvPicPr>
            <a:picLocks noGrp="1" noChangeAspect="1"/>
          </p:cNvPicPr>
          <p:nvPr>
            <p:ph idx="4294967295"/>
          </p:nvPr>
        </p:nvPicPr>
        <p:blipFill>
          <a:blip r:embed="rId3"/>
          <a:stretch>
            <a:fillRect/>
          </a:stretch>
        </p:blipFill>
        <p:spPr>
          <a:xfrm>
            <a:off x="0" y="0"/>
            <a:ext cx="12192000" cy="6858000"/>
          </a:xfrm>
        </p:spPr>
      </p:pic>
      <p:sp>
        <p:nvSpPr>
          <p:cNvPr id="6" name="TextBox 5">
            <a:extLst>
              <a:ext uri="{FF2B5EF4-FFF2-40B4-BE49-F238E27FC236}">
                <a16:creationId xmlns:a16="http://schemas.microsoft.com/office/drawing/2014/main" id="{678E1535-716F-654F-8915-899AC90A5B9E}"/>
              </a:ext>
            </a:extLst>
          </p:cNvPr>
          <p:cNvSpPr txBox="1"/>
          <p:nvPr/>
        </p:nvSpPr>
        <p:spPr>
          <a:xfrm>
            <a:off x="1703512" y="908720"/>
            <a:ext cx="8064896"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a:latin typeface="Lota Grotesque Semi" pitchFamily="2" charset="77"/>
              </a:rPr>
              <a:t>People</a:t>
            </a:r>
            <a:endParaRPr lang="en-AU" sz="4000" dirty="0" smtClean="0"/>
          </a:p>
        </p:txBody>
      </p:sp>
      <p:sp>
        <p:nvSpPr>
          <p:cNvPr id="4" name="Rectangle 3"/>
          <p:cNvSpPr/>
          <p:nvPr/>
        </p:nvSpPr>
        <p:spPr>
          <a:xfrm>
            <a:off x="1703512" y="1988840"/>
            <a:ext cx="4680520" cy="1938992"/>
          </a:xfrm>
          <a:prstGeom prst="rect">
            <a:avLst/>
          </a:prstGeom>
        </p:spPr>
        <p:txBody>
          <a:bodyPr wrap="square">
            <a:spAutoFit/>
          </a:bodyPr>
          <a:lstStyle/>
          <a:p>
            <a:pPr marL="342900" indent="-342900">
              <a:buFont typeface="Arial" panose="020B0604020202020204" pitchFamily="34" charset="0"/>
              <a:buChar char="•"/>
            </a:pPr>
            <a:r>
              <a:rPr lang="en-AU" sz="2000" dirty="0">
                <a:latin typeface="Lota Grotesque" pitchFamily="2" charset="77"/>
              </a:rPr>
              <a:t>Display cases made of Perspex. </a:t>
            </a:r>
          </a:p>
          <a:p>
            <a:pPr marL="342900" indent="-342900">
              <a:buFont typeface="Arial" panose="020B0604020202020204" pitchFamily="34" charset="0"/>
              <a:buChar char="•"/>
            </a:pPr>
            <a:r>
              <a:rPr lang="en-AU" sz="2000" dirty="0">
                <a:latin typeface="Lota Grotesque" pitchFamily="2" charset="77"/>
              </a:rPr>
              <a:t>Plinths and barriers around artworks. </a:t>
            </a:r>
          </a:p>
          <a:p>
            <a:pPr marL="342900" indent="-342900">
              <a:buFont typeface="Arial" panose="020B0604020202020204" pitchFamily="34" charset="0"/>
              <a:buChar char="•"/>
            </a:pPr>
            <a:r>
              <a:rPr lang="en-AU" sz="2000" dirty="0">
                <a:latin typeface="Lota Grotesque" pitchFamily="2" charset="77"/>
              </a:rPr>
              <a:t>Security staff and invigilators. </a:t>
            </a:r>
          </a:p>
          <a:p>
            <a:pPr marL="342900" indent="-342900">
              <a:buFont typeface="Arial" panose="020B0604020202020204" pitchFamily="34" charset="0"/>
              <a:buChar char="•"/>
            </a:pPr>
            <a:r>
              <a:rPr lang="en-AU" sz="2000" dirty="0">
                <a:latin typeface="Lota Grotesque" pitchFamily="2" charset="77"/>
              </a:rPr>
              <a:t>Signage ‘do not touch the artworks’</a:t>
            </a:r>
          </a:p>
          <a:p>
            <a:pPr marL="342900" indent="-342900">
              <a:buFont typeface="Arial" panose="020B0604020202020204" pitchFamily="34" charset="0"/>
              <a:buChar char="•"/>
            </a:pPr>
            <a:r>
              <a:rPr lang="en-AU" sz="2000" dirty="0">
                <a:latin typeface="Lota Grotesque" pitchFamily="2" charset="77"/>
              </a:rPr>
              <a:t>Rules asking visitors don’t bring food or drink in galleries. </a:t>
            </a:r>
          </a:p>
        </p:txBody>
      </p:sp>
      <p:pic>
        <p:nvPicPr>
          <p:cNvPr id="7" name="Content Placeholder 4">
            <a:extLst>
              <a:ext uri="{FF2B5EF4-FFF2-40B4-BE49-F238E27FC236}">
                <a16:creationId xmlns:a16="http://schemas.microsoft.com/office/drawing/2014/main" id="{EBA50BC7-7768-FC4D-A3DA-1269742543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2991" y="1988840"/>
            <a:ext cx="5740005" cy="3734683"/>
          </a:xfrm>
          <a:prstGeom prst="rect">
            <a:avLst/>
          </a:prstGeom>
        </p:spPr>
      </p:pic>
    </p:spTree>
    <p:extLst>
      <p:ext uri="{BB962C8B-B14F-4D97-AF65-F5344CB8AC3E}">
        <p14:creationId xmlns:p14="http://schemas.microsoft.com/office/powerpoint/2010/main" val="1061525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sp>
        <p:nvSpPr>
          <p:cNvPr id="8" name="TextBox 7">
            <a:extLst>
              <a:ext uri="{FF2B5EF4-FFF2-40B4-BE49-F238E27FC236}">
                <a16:creationId xmlns:a16="http://schemas.microsoft.com/office/drawing/2014/main" id="{678E1535-716F-654F-8915-899AC90A5B9E}"/>
              </a:ext>
            </a:extLst>
          </p:cNvPr>
          <p:cNvSpPr txBox="1"/>
          <p:nvPr/>
        </p:nvSpPr>
        <p:spPr>
          <a:xfrm>
            <a:off x="1703512" y="554777"/>
            <a:ext cx="8568952"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Lighting</a:t>
            </a:r>
            <a:endParaRPr lang="en-AU" sz="4000" dirty="0" smtClean="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1268" y="1344561"/>
            <a:ext cx="5513439" cy="5513439"/>
          </a:xfrm>
          <a:prstGeom prst="rect">
            <a:avLst/>
          </a:prstGeom>
        </p:spPr>
      </p:pic>
    </p:spTree>
    <p:extLst>
      <p:ext uri="{BB962C8B-B14F-4D97-AF65-F5344CB8AC3E}">
        <p14:creationId xmlns:p14="http://schemas.microsoft.com/office/powerpoint/2010/main" val="206820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78E1535-716F-654F-8915-899AC90A5B9E}"/>
              </a:ext>
            </a:extLst>
          </p:cNvPr>
          <p:cNvSpPr txBox="1"/>
          <p:nvPr/>
        </p:nvSpPr>
        <p:spPr>
          <a:xfrm>
            <a:off x="1703512" y="554777"/>
            <a:ext cx="8568952"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Lighting</a:t>
            </a:r>
            <a:endParaRPr lang="en-AU" sz="4000" dirty="0" smtClean="0"/>
          </a:p>
        </p:txBody>
      </p:sp>
      <p:sp>
        <p:nvSpPr>
          <p:cNvPr id="6" name="Rectangle 5"/>
          <p:cNvSpPr/>
          <p:nvPr/>
        </p:nvSpPr>
        <p:spPr>
          <a:xfrm>
            <a:off x="2711624" y="1817440"/>
            <a:ext cx="7272808" cy="2939266"/>
          </a:xfrm>
          <a:prstGeom prst="rect">
            <a:avLst/>
          </a:prstGeom>
        </p:spPr>
        <p:txBody>
          <a:bodyPr wrap="square">
            <a:spAutoFit/>
          </a:bodyPr>
          <a:lstStyle/>
          <a:p>
            <a:r>
              <a:rPr lang="en-AU" sz="2000" b="1" dirty="0">
                <a:latin typeface="Lota Grotesque" pitchFamily="2" charset="77"/>
              </a:rPr>
              <a:t>Lux</a:t>
            </a:r>
            <a:r>
              <a:rPr lang="en-AU" sz="2000" dirty="0">
                <a:latin typeface="Lota Grotesque" pitchFamily="2" charset="77"/>
              </a:rPr>
              <a:t> is the measurement of light. </a:t>
            </a:r>
          </a:p>
          <a:p>
            <a:pPr marL="342900" indent="-342900">
              <a:buFont typeface="Arial" panose="020B0604020202020204" pitchFamily="34" charset="0"/>
              <a:buChar char="•"/>
            </a:pPr>
            <a:endParaRPr lang="en-AU" sz="2000" dirty="0">
              <a:latin typeface="Lota Grotesque" pitchFamily="2" charset="77"/>
            </a:endParaRPr>
          </a:p>
          <a:p>
            <a:pPr>
              <a:spcAft>
                <a:spcPts val="600"/>
              </a:spcAft>
            </a:pPr>
            <a:r>
              <a:rPr lang="en-AU" sz="2000" dirty="0">
                <a:latin typeface="Lota Grotesque" pitchFamily="2" charset="77"/>
              </a:rPr>
              <a:t>A light meter is used to measure </a:t>
            </a:r>
            <a:r>
              <a:rPr lang="en-AU" sz="2000" dirty="0" smtClean="0">
                <a:latin typeface="Lota Grotesque" pitchFamily="2" charset="77"/>
              </a:rPr>
              <a:t>lux:  </a:t>
            </a:r>
            <a:endParaRPr lang="en-AU" sz="2000" dirty="0">
              <a:latin typeface="Lota Grotesque" pitchFamily="2" charset="77"/>
            </a:endParaRPr>
          </a:p>
          <a:p>
            <a:pPr marL="342900" indent="-342900">
              <a:spcAft>
                <a:spcPts val="600"/>
              </a:spcAft>
              <a:buFont typeface="Arial" panose="020B0604020202020204" pitchFamily="34" charset="0"/>
              <a:buChar char="•"/>
            </a:pPr>
            <a:r>
              <a:rPr lang="en-AU" sz="2000" b="1" dirty="0">
                <a:latin typeface="Lota Grotesque" pitchFamily="2" charset="77"/>
              </a:rPr>
              <a:t>10,000 lux equivalent to daylight – outdoor sculptures</a:t>
            </a:r>
          </a:p>
          <a:p>
            <a:pPr marL="342900" indent="-342900">
              <a:spcAft>
                <a:spcPts val="600"/>
              </a:spcAft>
              <a:buFont typeface="Arial" panose="020B0604020202020204" pitchFamily="34" charset="0"/>
              <a:buChar char="•"/>
            </a:pPr>
            <a:r>
              <a:rPr lang="en-AU" sz="2000" b="1" dirty="0">
                <a:latin typeface="Lota Grotesque" pitchFamily="2" charset="77"/>
              </a:rPr>
              <a:t>400 to 500 lux – metal and wood</a:t>
            </a:r>
          </a:p>
          <a:p>
            <a:pPr marL="342900" indent="-342900">
              <a:spcAft>
                <a:spcPts val="600"/>
              </a:spcAft>
              <a:buFont typeface="Arial" panose="020B0604020202020204" pitchFamily="34" charset="0"/>
              <a:buChar char="•"/>
            </a:pPr>
            <a:r>
              <a:rPr lang="en-AU" sz="2000" b="1" dirty="0">
                <a:latin typeface="Lota Grotesque" pitchFamily="2" charset="77"/>
              </a:rPr>
              <a:t>200 to 300 lux – oil paintings </a:t>
            </a:r>
          </a:p>
          <a:p>
            <a:pPr marL="342900" indent="-342900">
              <a:spcAft>
                <a:spcPts val="600"/>
              </a:spcAft>
              <a:buFont typeface="Arial" panose="020B0604020202020204" pitchFamily="34" charset="0"/>
              <a:buChar char="•"/>
            </a:pPr>
            <a:r>
              <a:rPr lang="en-AU" sz="2000" b="1" dirty="0">
                <a:latin typeface="Lota Grotesque" pitchFamily="2" charset="77"/>
              </a:rPr>
              <a:t>50 lux – fragile works on paper </a:t>
            </a:r>
          </a:p>
          <a:p>
            <a:pPr marL="342900" indent="-342900">
              <a:spcAft>
                <a:spcPts val="600"/>
              </a:spcAft>
              <a:buFont typeface="Arial" panose="020B0604020202020204" pitchFamily="34" charset="0"/>
              <a:buChar char="•"/>
            </a:pPr>
            <a:r>
              <a:rPr lang="en-AU" sz="2000" b="1" dirty="0">
                <a:latin typeface="Lota Grotesque" pitchFamily="2" charset="77"/>
              </a:rPr>
              <a:t>10 lux – fabric </a:t>
            </a:r>
          </a:p>
        </p:txBody>
      </p:sp>
    </p:spTree>
    <p:extLst>
      <p:ext uri="{BB962C8B-B14F-4D97-AF65-F5344CB8AC3E}">
        <p14:creationId xmlns:p14="http://schemas.microsoft.com/office/powerpoint/2010/main" val="288881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5B1ECB2-8C55-2F47-A5DC-AADD0C074222}"/>
              </a:ext>
            </a:extLst>
          </p:cNvPr>
          <p:cNvPicPr>
            <a:picLocks noGrp="1" noChangeAspect="1"/>
          </p:cNvPicPr>
          <p:nvPr>
            <p:ph idx="4294967295"/>
          </p:nvPr>
        </p:nvPicPr>
        <p:blipFill>
          <a:blip r:embed="rId3"/>
          <a:stretch>
            <a:fillRect/>
          </a:stretch>
        </p:blipFill>
        <p:spPr>
          <a:xfrm>
            <a:off x="-65088" y="0"/>
            <a:ext cx="12257088" cy="6894513"/>
          </a:xfrm>
        </p:spPr>
      </p:pic>
      <p:sp>
        <p:nvSpPr>
          <p:cNvPr id="6" name="TextBox 5">
            <a:extLst>
              <a:ext uri="{FF2B5EF4-FFF2-40B4-BE49-F238E27FC236}">
                <a16:creationId xmlns:a16="http://schemas.microsoft.com/office/drawing/2014/main" id="{678E1535-716F-654F-8915-899AC90A5B9E}"/>
              </a:ext>
            </a:extLst>
          </p:cNvPr>
          <p:cNvSpPr txBox="1"/>
          <p:nvPr/>
        </p:nvSpPr>
        <p:spPr>
          <a:xfrm>
            <a:off x="1703512" y="554777"/>
            <a:ext cx="8568952"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Lighting</a:t>
            </a:r>
            <a:endParaRPr lang="en-AU" sz="4000" dirty="0" smtClean="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l="1206" b="6501"/>
          <a:stretch/>
        </p:blipFill>
        <p:spPr>
          <a:xfrm>
            <a:off x="3175619" y="1383422"/>
            <a:ext cx="5775674" cy="5459824"/>
          </a:xfrm>
          <a:prstGeom prst="rect">
            <a:avLst/>
          </a:prstGeom>
        </p:spPr>
      </p:pic>
    </p:spTree>
    <p:extLst>
      <p:ext uri="{BB962C8B-B14F-4D97-AF65-F5344CB8AC3E}">
        <p14:creationId xmlns:p14="http://schemas.microsoft.com/office/powerpoint/2010/main" val="631940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D0B7F901-BDF7-AB47-BB10-BE83BAA402E4}"/>
              </a:ext>
            </a:extLst>
          </p:cNvPr>
          <p:cNvPicPr>
            <a:picLocks noGrp="1" noChangeAspect="1"/>
          </p:cNvPicPr>
          <p:nvPr>
            <p:ph idx="4294967295"/>
          </p:nvPr>
        </p:nvPicPr>
        <p:blipFill>
          <a:blip r:embed="rId3"/>
          <a:stretch>
            <a:fillRect/>
          </a:stretch>
        </p:blipFill>
        <p:spPr>
          <a:xfrm>
            <a:off x="24680" y="0"/>
            <a:ext cx="12192000" cy="6858000"/>
          </a:xfrm>
        </p:spPr>
      </p:pic>
      <p:sp>
        <p:nvSpPr>
          <p:cNvPr id="2" name="Rectangle 1"/>
          <p:cNvSpPr/>
          <p:nvPr/>
        </p:nvSpPr>
        <p:spPr>
          <a:xfrm>
            <a:off x="1674484" y="2635377"/>
            <a:ext cx="4680520" cy="2015936"/>
          </a:xfrm>
          <a:prstGeom prst="rect">
            <a:avLst/>
          </a:prstGeom>
        </p:spPr>
        <p:txBody>
          <a:bodyPr wrap="square">
            <a:spAutoFit/>
          </a:bodyPr>
          <a:lstStyle/>
          <a:p>
            <a:pPr marL="342900" indent="-342900">
              <a:spcAft>
                <a:spcPts val="600"/>
              </a:spcAft>
              <a:buFont typeface="Arial" panose="020B0604020202020204" pitchFamily="34" charset="0"/>
              <a:buChar char="•"/>
            </a:pPr>
            <a:r>
              <a:rPr lang="en-AU" sz="2000" dirty="0">
                <a:latin typeface="Lota Grotesque" pitchFamily="2" charset="77"/>
              </a:rPr>
              <a:t>Mildura Arts Centre’s gallery climate control system is set to </a:t>
            </a:r>
            <a:r>
              <a:rPr lang="en-AU" sz="2000" b="1" dirty="0">
                <a:latin typeface="Lota Grotesque" pitchFamily="2" charset="77"/>
              </a:rPr>
              <a:t>20-21 degrees Celsius. </a:t>
            </a:r>
          </a:p>
          <a:p>
            <a:pPr marL="342900" indent="-342900">
              <a:buFont typeface="Arial" panose="020B0604020202020204" pitchFamily="34" charset="0"/>
              <a:buChar char="•"/>
            </a:pPr>
            <a:r>
              <a:rPr lang="en-AU" sz="2000" dirty="0">
                <a:latin typeface="Lota Grotesque" pitchFamily="2" charset="77"/>
              </a:rPr>
              <a:t>This ensures art works are not affected by the temperature within the space. </a:t>
            </a:r>
          </a:p>
        </p:txBody>
      </p:sp>
      <p:sp>
        <p:nvSpPr>
          <p:cNvPr id="6" name="TextBox 5">
            <a:extLst>
              <a:ext uri="{FF2B5EF4-FFF2-40B4-BE49-F238E27FC236}">
                <a16:creationId xmlns:a16="http://schemas.microsoft.com/office/drawing/2014/main" id="{678E1535-716F-654F-8915-899AC90A5B9E}"/>
              </a:ext>
            </a:extLst>
          </p:cNvPr>
          <p:cNvSpPr txBox="1"/>
          <p:nvPr/>
        </p:nvSpPr>
        <p:spPr>
          <a:xfrm>
            <a:off x="1703512" y="1769006"/>
            <a:ext cx="4666704" cy="1077218"/>
          </a:xfrm>
          <a:prstGeom prst="rect">
            <a:avLst/>
          </a:prstGeom>
          <a:noFill/>
        </p:spPr>
        <p:txBody>
          <a:bodyPr wrap="square" rtlCol="0">
            <a:spAutoFit/>
          </a:bodyPr>
          <a:lstStyle/>
          <a:p>
            <a:r>
              <a:rPr lang="en-AU" sz="3200" b="1" dirty="0">
                <a:latin typeface="Lota Grotesque Semi" pitchFamily="2" charset="77"/>
              </a:rPr>
              <a:t>Temperature</a:t>
            </a:r>
          </a:p>
          <a:p>
            <a:endParaRPr lang="en-AU" sz="3200" b="1" dirty="0">
              <a:latin typeface="Lota Grotesque Semi" pitchFamily="2" charset="77"/>
            </a:endParaRPr>
          </a:p>
        </p:txBody>
      </p:sp>
      <p:sp>
        <p:nvSpPr>
          <p:cNvPr id="8" name="Rectangle 7"/>
          <p:cNvSpPr/>
          <p:nvPr/>
        </p:nvSpPr>
        <p:spPr>
          <a:xfrm>
            <a:off x="6507404" y="2635377"/>
            <a:ext cx="4680520" cy="1092607"/>
          </a:xfrm>
          <a:prstGeom prst="rect">
            <a:avLst/>
          </a:prstGeom>
        </p:spPr>
        <p:txBody>
          <a:bodyPr wrap="square">
            <a:spAutoFit/>
          </a:bodyPr>
          <a:lstStyle/>
          <a:p>
            <a:pPr marL="342900" indent="-342900">
              <a:spcAft>
                <a:spcPts val="600"/>
              </a:spcAft>
              <a:buFont typeface="Arial" panose="020B0604020202020204" pitchFamily="34" charset="0"/>
              <a:buChar char="•"/>
            </a:pPr>
            <a:r>
              <a:rPr lang="en-AU" sz="2000" dirty="0">
                <a:latin typeface="Lota Grotesque" pitchFamily="2" charset="77"/>
              </a:rPr>
              <a:t>Mildura Arts Centre’s climate control is </a:t>
            </a:r>
            <a:r>
              <a:rPr lang="en-AU" sz="2000" b="1" dirty="0">
                <a:latin typeface="Lota Grotesque" pitchFamily="2" charset="77"/>
              </a:rPr>
              <a:t>set to 50%. </a:t>
            </a:r>
          </a:p>
          <a:p>
            <a:pPr marL="342900" indent="-342900">
              <a:buFont typeface="Arial" panose="020B0604020202020204" pitchFamily="34" charset="0"/>
              <a:buChar char="•"/>
            </a:pPr>
            <a:r>
              <a:rPr lang="en-AU" sz="2000" b="1" dirty="0" smtClean="0">
                <a:latin typeface="Lota Grotesque" pitchFamily="2" charset="77"/>
              </a:rPr>
              <a:t>Mould </a:t>
            </a:r>
            <a:r>
              <a:rPr lang="en-AU" sz="2000" b="1" dirty="0">
                <a:latin typeface="Lota Grotesque" pitchFamily="2" charset="77"/>
              </a:rPr>
              <a:t>starts to grow at 68%. </a:t>
            </a:r>
          </a:p>
        </p:txBody>
      </p:sp>
      <p:sp>
        <p:nvSpPr>
          <p:cNvPr id="9" name="TextBox 8">
            <a:extLst>
              <a:ext uri="{FF2B5EF4-FFF2-40B4-BE49-F238E27FC236}">
                <a16:creationId xmlns:a16="http://schemas.microsoft.com/office/drawing/2014/main" id="{678E1535-716F-654F-8915-899AC90A5B9E}"/>
              </a:ext>
            </a:extLst>
          </p:cNvPr>
          <p:cNvSpPr txBox="1"/>
          <p:nvPr/>
        </p:nvSpPr>
        <p:spPr>
          <a:xfrm>
            <a:off x="6521220" y="1769006"/>
            <a:ext cx="4666704" cy="584775"/>
          </a:xfrm>
          <a:prstGeom prst="rect">
            <a:avLst/>
          </a:prstGeom>
          <a:noFill/>
        </p:spPr>
        <p:txBody>
          <a:bodyPr wrap="square" rtlCol="0">
            <a:spAutoFit/>
          </a:bodyPr>
          <a:lstStyle/>
          <a:p>
            <a:r>
              <a:rPr lang="en-AU" sz="3200" b="1" dirty="0">
                <a:latin typeface="Lota Grotesque Semi" pitchFamily="2" charset="77"/>
              </a:rPr>
              <a:t>Relative Humidity</a:t>
            </a:r>
          </a:p>
        </p:txBody>
      </p:sp>
      <p:sp>
        <p:nvSpPr>
          <p:cNvPr id="11" name="TextBox 10">
            <a:extLst>
              <a:ext uri="{FF2B5EF4-FFF2-40B4-BE49-F238E27FC236}">
                <a16:creationId xmlns:a16="http://schemas.microsoft.com/office/drawing/2014/main" id="{678E1535-716F-654F-8915-899AC90A5B9E}"/>
              </a:ext>
            </a:extLst>
          </p:cNvPr>
          <p:cNvSpPr txBox="1"/>
          <p:nvPr/>
        </p:nvSpPr>
        <p:spPr>
          <a:xfrm>
            <a:off x="1703512" y="554777"/>
            <a:ext cx="10153128"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a:latin typeface="Lota Grotesque Semi" pitchFamily="2" charset="77"/>
              </a:rPr>
              <a:t>Climate Control</a:t>
            </a:r>
            <a:endParaRPr lang="en-AU" sz="4000" dirty="0" smtClean="0"/>
          </a:p>
        </p:txBody>
      </p:sp>
    </p:spTree>
    <p:extLst>
      <p:ext uri="{BB962C8B-B14F-4D97-AF65-F5344CB8AC3E}">
        <p14:creationId xmlns:p14="http://schemas.microsoft.com/office/powerpoint/2010/main" val="736603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5B1ECB2-8C55-2F47-A5DC-AADD0C074222}"/>
              </a:ext>
            </a:extLst>
          </p:cNvPr>
          <p:cNvPicPr>
            <a:picLocks noGrp="1" noChangeAspect="1"/>
          </p:cNvPicPr>
          <p:nvPr>
            <p:ph idx="4294967295"/>
          </p:nvPr>
        </p:nvPicPr>
        <p:blipFill>
          <a:blip r:embed="rId3"/>
          <a:stretch>
            <a:fillRect/>
          </a:stretch>
        </p:blipFill>
        <p:spPr>
          <a:xfrm>
            <a:off x="-65088" y="0"/>
            <a:ext cx="12257088" cy="6894513"/>
          </a:xfrm>
        </p:spPr>
      </p:pic>
      <p:sp>
        <p:nvSpPr>
          <p:cNvPr id="6" name="TextBox 5">
            <a:extLst>
              <a:ext uri="{FF2B5EF4-FFF2-40B4-BE49-F238E27FC236}">
                <a16:creationId xmlns:a16="http://schemas.microsoft.com/office/drawing/2014/main" id="{678E1535-716F-654F-8915-899AC90A5B9E}"/>
              </a:ext>
            </a:extLst>
          </p:cNvPr>
          <p:cNvSpPr txBox="1"/>
          <p:nvPr/>
        </p:nvSpPr>
        <p:spPr>
          <a:xfrm>
            <a:off x="2354536" y="1628800"/>
            <a:ext cx="8421984" cy="1631216"/>
          </a:xfrm>
          <a:prstGeom prst="rect">
            <a:avLst/>
          </a:prstGeom>
          <a:noFill/>
        </p:spPr>
        <p:txBody>
          <a:bodyPr wrap="square" rtlCol="0">
            <a:spAutoFit/>
          </a:bodyPr>
          <a:lstStyle/>
          <a:p>
            <a:r>
              <a:rPr lang="en-AU" sz="4000" b="1" dirty="0">
                <a:latin typeface="Lota Grotesque Semi" pitchFamily="2" charset="77"/>
              </a:rPr>
              <a:t>Gallery Types and Characteristics</a:t>
            </a:r>
            <a:r>
              <a:rPr lang="en-AU" sz="4000" dirty="0"/>
              <a:t/>
            </a:r>
            <a:br>
              <a:rPr lang="en-AU" sz="4000" dirty="0"/>
            </a:br>
            <a:endParaRPr lang="en-AU" sz="4000" dirty="0"/>
          </a:p>
          <a:p>
            <a:r>
              <a:rPr lang="en-AU" sz="2000" dirty="0">
                <a:latin typeface="Lota Grotesque" pitchFamily="2" charset="77"/>
              </a:rPr>
              <a:t>Case study: Mildura Arts </a:t>
            </a:r>
            <a:r>
              <a:rPr lang="en-AU" sz="2000" dirty="0" smtClean="0">
                <a:latin typeface="Lota Grotesque" pitchFamily="2" charset="77"/>
              </a:rPr>
              <a:t>Centre</a:t>
            </a:r>
            <a:endParaRPr lang="en-AU" sz="2000" dirty="0">
              <a:latin typeface="Lota Grotesque" pitchFamily="2" charset="77"/>
            </a:endParaRPr>
          </a:p>
        </p:txBody>
      </p:sp>
    </p:spTree>
    <p:extLst>
      <p:ext uri="{BB962C8B-B14F-4D97-AF65-F5344CB8AC3E}">
        <p14:creationId xmlns:p14="http://schemas.microsoft.com/office/powerpoint/2010/main" val="4038590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21AC4E6-8EF4-DA4D-9EC4-8BE90576ED95}"/>
              </a:ext>
            </a:extLst>
          </p:cNvPr>
          <p:cNvPicPr>
            <a:picLocks noGrp="1" noChangeAspect="1"/>
          </p:cNvPicPr>
          <p:nvPr>
            <p:ph idx="4294967295"/>
          </p:nvPr>
        </p:nvPicPr>
        <p:blipFill>
          <a:blip r:embed="rId3"/>
          <a:stretch>
            <a:fillRect/>
          </a:stretch>
        </p:blipFill>
        <p:spPr>
          <a:xfrm>
            <a:off x="-32128" y="-7897"/>
            <a:ext cx="12192000" cy="6858000"/>
          </a:xfrm>
        </p:spPr>
      </p:pic>
      <p:sp>
        <p:nvSpPr>
          <p:cNvPr id="8" name="TextBox 7">
            <a:extLst>
              <a:ext uri="{FF2B5EF4-FFF2-40B4-BE49-F238E27FC236}">
                <a16:creationId xmlns:a16="http://schemas.microsoft.com/office/drawing/2014/main" id="{678E1535-716F-654F-8915-899AC90A5B9E}"/>
              </a:ext>
            </a:extLst>
          </p:cNvPr>
          <p:cNvSpPr txBox="1"/>
          <p:nvPr/>
        </p:nvSpPr>
        <p:spPr>
          <a:xfrm>
            <a:off x="1703512" y="554777"/>
            <a:ext cx="10153128"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a:latin typeface="Lota Grotesque Semi" pitchFamily="2" charset="77"/>
              </a:rPr>
              <a:t>Climate Control</a:t>
            </a:r>
            <a:endParaRPr lang="en-AU" sz="4000" dirty="0" smtClean="0"/>
          </a:p>
        </p:txBody>
      </p:sp>
      <p:pic>
        <p:nvPicPr>
          <p:cNvPr id="9" name="Picture 8" descr="A screenshot of a cell phone&#10;&#10;Description automatically generated">
            <a:extLst>
              <a:ext uri="{FF2B5EF4-FFF2-40B4-BE49-F238E27FC236}">
                <a16:creationId xmlns:a16="http://schemas.microsoft.com/office/drawing/2014/main" id="{4BB1B21C-8384-5C47-B26A-6230704D70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0419" y="1560939"/>
            <a:ext cx="7579453" cy="3668261"/>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34C670EF-B77C-9B4A-997B-ED9394E4B8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268795" y="1995655"/>
            <a:ext cx="3432751" cy="2563318"/>
          </a:xfrm>
          <a:prstGeom prst="rect">
            <a:avLst/>
          </a:prstGeom>
        </p:spPr>
      </p:pic>
    </p:spTree>
    <p:extLst>
      <p:ext uri="{BB962C8B-B14F-4D97-AF65-F5344CB8AC3E}">
        <p14:creationId xmlns:p14="http://schemas.microsoft.com/office/powerpoint/2010/main" val="309006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sp>
        <p:nvSpPr>
          <p:cNvPr id="8" name="TextBox 7">
            <a:extLst>
              <a:ext uri="{FF2B5EF4-FFF2-40B4-BE49-F238E27FC236}">
                <a16:creationId xmlns:a16="http://schemas.microsoft.com/office/drawing/2014/main" id="{678E1535-716F-654F-8915-899AC90A5B9E}"/>
              </a:ext>
            </a:extLst>
          </p:cNvPr>
          <p:cNvSpPr txBox="1"/>
          <p:nvPr/>
        </p:nvSpPr>
        <p:spPr>
          <a:xfrm>
            <a:off x="1703512" y="554777"/>
            <a:ext cx="9865096"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Environmental</a:t>
            </a:r>
            <a:endParaRPr lang="en-AU" sz="4000" dirty="0" smtClean="0"/>
          </a:p>
        </p:txBody>
      </p:sp>
      <p:sp>
        <p:nvSpPr>
          <p:cNvPr id="6" name="TextBox 5">
            <a:extLst>
              <a:ext uri="{FF2B5EF4-FFF2-40B4-BE49-F238E27FC236}">
                <a16:creationId xmlns:a16="http://schemas.microsoft.com/office/drawing/2014/main" id="{678E1535-716F-654F-8915-899AC90A5B9E}"/>
              </a:ext>
            </a:extLst>
          </p:cNvPr>
          <p:cNvSpPr txBox="1"/>
          <p:nvPr/>
        </p:nvSpPr>
        <p:spPr>
          <a:xfrm>
            <a:off x="6521220" y="1769006"/>
            <a:ext cx="4666704" cy="584775"/>
          </a:xfrm>
          <a:prstGeom prst="rect">
            <a:avLst/>
          </a:prstGeom>
          <a:noFill/>
        </p:spPr>
        <p:txBody>
          <a:bodyPr wrap="square" rtlCol="0">
            <a:spAutoFit/>
          </a:bodyPr>
          <a:lstStyle/>
          <a:p>
            <a:r>
              <a:rPr lang="en-AU" sz="3200" b="1" dirty="0" smtClean="0">
                <a:latin typeface="Lota Grotesque Semi" pitchFamily="2" charset="77"/>
              </a:rPr>
              <a:t>Dust</a:t>
            </a:r>
            <a:endParaRPr lang="en-AU" sz="3200" b="1" dirty="0">
              <a:latin typeface="Lota Grotesque Semi" pitchFamily="2" charset="77"/>
            </a:endParaRPr>
          </a:p>
        </p:txBody>
      </p:sp>
      <p:sp>
        <p:nvSpPr>
          <p:cNvPr id="7" name="TextBox 6">
            <a:extLst>
              <a:ext uri="{FF2B5EF4-FFF2-40B4-BE49-F238E27FC236}">
                <a16:creationId xmlns:a16="http://schemas.microsoft.com/office/drawing/2014/main" id="{678E1535-716F-654F-8915-899AC90A5B9E}"/>
              </a:ext>
            </a:extLst>
          </p:cNvPr>
          <p:cNvSpPr txBox="1"/>
          <p:nvPr/>
        </p:nvSpPr>
        <p:spPr>
          <a:xfrm>
            <a:off x="1703512" y="1763481"/>
            <a:ext cx="4666704" cy="584775"/>
          </a:xfrm>
          <a:prstGeom prst="rect">
            <a:avLst/>
          </a:prstGeom>
          <a:noFill/>
        </p:spPr>
        <p:txBody>
          <a:bodyPr wrap="square" rtlCol="0">
            <a:spAutoFit/>
          </a:bodyPr>
          <a:lstStyle/>
          <a:p>
            <a:r>
              <a:rPr lang="en-AU" sz="3200" b="1" dirty="0">
                <a:latin typeface="Lota Grotesque Semi" pitchFamily="2" charset="77"/>
              </a:rPr>
              <a:t>Pest management</a:t>
            </a:r>
          </a:p>
        </p:txBody>
      </p:sp>
      <p:sp>
        <p:nvSpPr>
          <p:cNvPr id="9" name="Rectangle 8"/>
          <p:cNvSpPr/>
          <p:nvPr/>
        </p:nvSpPr>
        <p:spPr>
          <a:xfrm>
            <a:off x="1706329" y="2623416"/>
            <a:ext cx="4389671" cy="2323713"/>
          </a:xfrm>
          <a:prstGeom prst="rect">
            <a:avLst/>
          </a:prstGeom>
        </p:spPr>
        <p:txBody>
          <a:bodyPr wrap="square">
            <a:spAutoFit/>
          </a:bodyPr>
          <a:lstStyle/>
          <a:p>
            <a:pPr marL="342900" indent="-342900">
              <a:spcAft>
                <a:spcPts val="600"/>
              </a:spcAft>
              <a:buFont typeface="Arial" panose="020B0604020202020204" pitchFamily="34" charset="0"/>
              <a:buChar char="•"/>
            </a:pPr>
            <a:r>
              <a:rPr lang="en-AU" sz="2000" dirty="0">
                <a:latin typeface="Lota Grotesque" pitchFamily="2" charset="77"/>
              </a:rPr>
              <a:t>Pests are carefully controlled in a gallery environment as an infestation can do a lot of damage to artworks. </a:t>
            </a:r>
          </a:p>
          <a:p>
            <a:pPr marL="342900" indent="-342900">
              <a:spcAft>
                <a:spcPts val="600"/>
              </a:spcAft>
              <a:buFont typeface="Arial" panose="020B0604020202020204" pitchFamily="34" charset="0"/>
              <a:buChar char="•"/>
            </a:pPr>
            <a:r>
              <a:rPr lang="en-AU" sz="2000" dirty="0">
                <a:latin typeface="Lota Grotesque" pitchFamily="2" charset="77"/>
              </a:rPr>
              <a:t>Artworks in the collection and on display need to be carefully monitored. </a:t>
            </a:r>
          </a:p>
        </p:txBody>
      </p:sp>
      <p:sp>
        <p:nvSpPr>
          <p:cNvPr id="11" name="Rectangle 10"/>
          <p:cNvSpPr/>
          <p:nvPr/>
        </p:nvSpPr>
        <p:spPr>
          <a:xfrm>
            <a:off x="6247004" y="2623415"/>
            <a:ext cx="4389671" cy="2631490"/>
          </a:xfrm>
          <a:prstGeom prst="rect">
            <a:avLst/>
          </a:prstGeom>
        </p:spPr>
        <p:txBody>
          <a:bodyPr wrap="square">
            <a:spAutoFit/>
          </a:bodyPr>
          <a:lstStyle/>
          <a:p>
            <a:pPr marL="342900" indent="-342900">
              <a:spcAft>
                <a:spcPts val="600"/>
              </a:spcAft>
              <a:buFont typeface="Arial" panose="020B0604020202020204" pitchFamily="34" charset="0"/>
              <a:buChar char="•"/>
            </a:pPr>
            <a:r>
              <a:rPr lang="en-AU" sz="2000" dirty="0">
                <a:latin typeface="Lota Grotesque" pitchFamily="2" charset="77"/>
              </a:rPr>
              <a:t>The curator creates a schedule to ensure works on display and in the collection are dust free. </a:t>
            </a:r>
          </a:p>
          <a:p>
            <a:pPr marL="342900" indent="-342900">
              <a:spcAft>
                <a:spcPts val="600"/>
              </a:spcAft>
              <a:buFont typeface="Arial" panose="020B0604020202020204" pitchFamily="34" charset="0"/>
              <a:buChar char="•"/>
            </a:pPr>
            <a:r>
              <a:rPr lang="en-AU" sz="2000" dirty="0">
                <a:latin typeface="Lota Grotesque" pitchFamily="2" charset="77"/>
              </a:rPr>
              <a:t>Dust and dirt collecting in artworks can cause damage in the longer term, that may require conservation treatment in the future. </a:t>
            </a:r>
          </a:p>
        </p:txBody>
      </p:sp>
    </p:spTree>
    <p:extLst>
      <p:ext uri="{BB962C8B-B14F-4D97-AF65-F5344CB8AC3E}">
        <p14:creationId xmlns:p14="http://schemas.microsoft.com/office/powerpoint/2010/main" val="3789547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sp>
        <p:nvSpPr>
          <p:cNvPr id="6" name="Rectangle 5"/>
          <p:cNvSpPr/>
          <p:nvPr/>
        </p:nvSpPr>
        <p:spPr>
          <a:xfrm>
            <a:off x="2927648" y="1412776"/>
            <a:ext cx="4368678" cy="4939814"/>
          </a:xfrm>
          <a:prstGeom prst="rect">
            <a:avLst/>
          </a:prstGeom>
        </p:spPr>
        <p:txBody>
          <a:bodyPr wrap="square">
            <a:spAutoFit/>
          </a:bodyPr>
          <a:lstStyle/>
          <a:p>
            <a:pPr>
              <a:spcAft>
                <a:spcPts val="600"/>
              </a:spcAft>
            </a:pPr>
            <a:r>
              <a:rPr lang="en-AU" sz="2000" b="1" dirty="0">
                <a:latin typeface="Lota Grotesque" pitchFamily="2" charset="77"/>
              </a:rPr>
              <a:t>DESCRIPTION OF ARTWORK</a:t>
            </a:r>
          </a:p>
          <a:p>
            <a:pPr marL="285750" indent="-285750">
              <a:spcAft>
                <a:spcPts val="600"/>
              </a:spcAft>
              <a:buFont typeface="Arial" panose="020B0604020202020204" pitchFamily="34" charset="0"/>
              <a:buChar char="•"/>
            </a:pPr>
            <a:r>
              <a:rPr lang="en-AU" sz="2000" dirty="0">
                <a:latin typeface="Lota Grotesque" pitchFamily="2" charset="77"/>
              </a:rPr>
              <a:t>Artist/maker:</a:t>
            </a:r>
          </a:p>
          <a:p>
            <a:pPr marL="285750" indent="-285750">
              <a:spcAft>
                <a:spcPts val="600"/>
              </a:spcAft>
              <a:buFont typeface="Arial" panose="020B0604020202020204" pitchFamily="34" charset="0"/>
              <a:buChar char="•"/>
            </a:pPr>
            <a:r>
              <a:rPr lang="en-AU" sz="2000" dirty="0">
                <a:latin typeface="Lota Grotesque" pitchFamily="2" charset="77"/>
              </a:rPr>
              <a:t>Title/Date:</a:t>
            </a:r>
          </a:p>
          <a:p>
            <a:pPr marL="285750" indent="-285750">
              <a:spcAft>
                <a:spcPts val="600"/>
              </a:spcAft>
              <a:buFont typeface="Arial" panose="020B0604020202020204" pitchFamily="34" charset="0"/>
              <a:buChar char="•"/>
            </a:pPr>
            <a:r>
              <a:rPr lang="en-AU" sz="2000" dirty="0">
                <a:latin typeface="Lota Grotesque" pitchFamily="2" charset="77"/>
              </a:rPr>
              <a:t>Medium:</a:t>
            </a:r>
          </a:p>
          <a:p>
            <a:pPr marL="285750" indent="-285750">
              <a:spcAft>
                <a:spcPts val="600"/>
              </a:spcAft>
              <a:buFont typeface="Arial" panose="020B0604020202020204" pitchFamily="34" charset="0"/>
              <a:buChar char="•"/>
            </a:pPr>
            <a:r>
              <a:rPr lang="en-AU" sz="2000" dirty="0">
                <a:latin typeface="Lota Grotesque" pitchFamily="2" charset="77"/>
              </a:rPr>
              <a:t>Dimensions (height x width x depth):</a:t>
            </a:r>
          </a:p>
          <a:p>
            <a:pPr marL="285750" indent="-285750">
              <a:spcAft>
                <a:spcPts val="600"/>
              </a:spcAft>
              <a:buFont typeface="Arial" panose="020B0604020202020204" pitchFamily="34" charset="0"/>
              <a:buChar char="•"/>
            </a:pPr>
            <a:r>
              <a:rPr lang="en-AU" sz="2000" dirty="0">
                <a:latin typeface="Lota Grotesque" pitchFamily="2" charset="77"/>
              </a:rPr>
              <a:t>Form and location of signature:</a:t>
            </a:r>
          </a:p>
          <a:p>
            <a:pPr marL="285750" indent="-285750">
              <a:spcAft>
                <a:spcPts val="600"/>
              </a:spcAft>
              <a:buFont typeface="Arial" panose="020B0604020202020204" pitchFamily="34" charset="0"/>
              <a:buChar char="•"/>
            </a:pPr>
            <a:r>
              <a:rPr lang="en-AU" sz="2000" dirty="0">
                <a:latin typeface="Lota Grotesque" pitchFamily="2" charset="77"/>
              </a:rPr>
              <a:t>MAC reference number:</a:t>
            </a:r>
          </a:p>
          <a:p>
            <a:pPr marL="285750" indent="-285750">
              <a:spcAft>
                <a:spcPts val="600"/>
              </a:spcAft>
              <a:buFont typeface="Arial" panose="020B0604020202020204" pitchFamily="34" charset="0"/>
              <a:buChar char="•"/>
            </a:pPr>
            <a:r>
              <a:rPr lang="en-AU" sz="2000" dirty="0">
                <a:latin typeface="Lota Grotesque" pitchFamily="2" charset="77"/>
              </a:rPr>
              <a:t>Acknowledgement:</a:t>
            </a:r>
          </a:p>
          <a:p>
            <a:pPr marL="285750" indent="-285750">
              <a:spcAft>
                <a:spcPts val="600"/>
              </a:spcAft>
              <a:buFont typeface="Arial" panose="020B0604020202020204" pitchFamily="34" charset="0"/>
              <a:buChar char="•"/>
            </a:pPr>
            <a:r>
              <a:rPr lang="en-AU" sz="2000" dirty="0">
                <a:latin typeface="Lota Grotesque" pitchFamily="2" charset="77"/>
              </a:rPr>
              <a:t>Reference Image:</a:t>
            </a:r>
          </a:p>
          <a:p>
            <a:pPr marL="285750" indent="-285750">
              <a:spcAft>
                <a:spcPts val="600"/>
              </a:spcAft>
              <a:buFont typeface="Arial" panose="020B0604020202020204" pitchFamily="34" charset="0"/>
              <a:buChar char="•"/>
            </a:pPr>
            <a:r>
              <a:rPr lang="en-AU" sz="2000" dirty="0">
                <a:latin typeface="Lota Grotesque" pitchFamily="2" charset="77"/>
              </a:rPr>
              <a:t>General Comments</a:t>
            </a:r>
          </a:p>
          <a:p>
            <a:pPr marL="285750" indent="-285750">
              <a:spcAft>
                <a:spcPts val="600"/>
              </a:spcAft>
              <a:buFont typeface="Arial" panose="020B0604020202020204" pitchFamily="34" charset="0"/>
              <a:buChar char="•"/>
            </a:pPr>
            <a:r>
              <a:rPr lang="en-AU" sz="2000" dirty="0">
                <a:latin typeface="Lota Grotesque" pitchFamily="2" charset="77"/>
              </a:rPr>
              <a:t>Examined by:	</a:t>
            </a:r>
          </a:p>
          <a:p>
            <a:pPr marL="285750" indent="-285750">
              <a:spcAft>
                <a:spcPts val="600"/>
              </a:spcAft>
              <a:buFont typeface="Arial" panose="020B0604020202020204" pitchFamily="34" charset="0"/>
              <a:buChar char="•"/>
            </a:pPr>
            <a:r>
              <a:rPr lang="en-AU" sz="2000" dirty="0">
                <a:latin typeface="Lota Grotesque" pitchFamily="2" charset="77"/>
              </a:rPr>
              <a:t>Date</a:t>
            </a:r>
          </a:p>
        </p:txBody>
      </p:sp>
      <p:sp>
        <p:nvSpPr>
          <p:cNvPr id="7" name="TextBox 6">
            <a:extLst>
              <a:ext uri="{FF2B5EF4-FFF2-40B4-BE49-F238E27FC236}">
                <a16:creationId xmlns:a16="http://schemas.microsoft.com/office/drawing/2014/main" id="{678E1535-716F-654F-8915-899AC90A5B9E}"/>
              </a:ext>
            </a:extLst>
          </p:cNvPr>
          <p:cNvSpPr txBox="1"/>
          <p:nvPr/>
        </p:nvSpPr>
        <p:spPr>
          <a:xfrm>
            <a:off x="1343472" y="532650"/>
            <a:ext cx="10632504"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Condition Reports</a:t>
            </a:r>
            <a:endParaRPr lang="en-AU" sz="4000" dirty="0" smtClean="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42" y="1327945"/>
            <a:ext cx="3864528" cy="5442646"/>
          </a:xfrm>
          <a:prstGeom prst="rect">
            <a:avLst/>
          </a:prstGeom>
        </p:spPr>
      </p:pic>
    </p:spTree>
    <p:extLst>
      <p:ext uri="{BB962C8B-B14F-4D97-AF65-F5344CB8AC3E}">
        <p14:creationId xmlns:p14="http://schemas.microsoft.com/office/powerpoint/2010/main" val="241985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5B1ECB2-8C55-2F47-A5DC-AADD0C074222}"/>
              </a:ext>
            </a:extLst>
          </p:cNvPr>
          <p:cNvPicPr>
            <a:picLocks noGrp="1" noChangeAspect="1"/>
          </p:cNvPicPr>
          <p:nvPr>
            <p:ph idx="4294967295"/>
          </p:nvPr>
        </p:nvPicPr>
        <p:blipFill>
          <a:blip r:embed="rId3"/>
          <a:stretch>
            <a:fillRect/>
          </a:stretch>
        </p:blipFill>
        <p:spPr>
          <a:xfrm>
            <a:off x="-65088" y="0"/>
            <a:ext cx="12257088" cy="6894513"/>
          </a:xfrm>
        </p:spPr>
      </p:pic>
      <p:sp>
        <p:nvSpPr>
          <p:cNvPr id="7" name="TextBox 6">
            <a:extLst>
              <a:ext uri="{FF2B5EF4-FFF2-40B4-BE49-F238E27FC236}">
                <a16:creationId xmlns:a16="http://schemas.microsoft.com/office/drawing/2014/main" id="{678E1535-716F-654F-8915-899AC90A5B9E}"/>
              </a:ext>
            </a:extLst>
          </p:cNvPr>
          <p:cNvSpPr txBox="1"/>
          <p:nvPr/>
        </p:nvSpPr>
        <p:spPr>
          <a:xfrm>
            <a:off x="1343472" y="532650"/>
            <a:ext cx="10632504"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Manual Handling</a:t>
            </a:r>
            <a:endParaRPr lang="en-AU" sz="4000" dirty="0" smtClean="0"/>
          </a:p>
        </p:txBody>
      </p:sp>
      <p:sp>
        <p:nvSpPr>
          <p:cNvPr id="8" name="Rectangle 7"/>
          <p:cNvSpPr/>
          <p:nvPr/>
        </p:nvSpPr>
        <p:spPr>
          <a:xfrm>
            <a:off x="1729736" y="1446708"/>
            <a:ext cx="4389671" cy="4708981"/>
          </a:xfrm>
          <a:prstGeom prst="rect">
            <a:avLst/>
          </a:prstGeom>
        </p:spPr>
        <p:txBody>
          <a:bodyPr wrap="square">
            <a:spAutoFit/>
          </a:bodyPr>
          <a:lstStyle/>
          <a:p>
            <a:pPr>
              <a:spcAft>
                <a:spcPts val="600"/>
              </a:spcAft>
            </a:pPr>
            <a:r>
              <a:rPr lang="en-AU" sz="2000" dirty="0">
                <a:latin typeface="Lota Grotesque" pitchFamily="2" charset="77"/>
              </a:rPr>
              <a:t>Exhibition installers use manual handling procedures in line with museum standards.</a:t>
            </a:r>
          </a:p>
          <a:p>
            <a:pPr marL="342900" indent="-342900">
              <a:spcAft>
                <a:spcPts val="600"/>
              </a:spcAft>
              <a:buFont typeface="Arial" panose="020B0604020202020204" pitchFamily="34" charset="0"/>
              <a:buChar char="•"/>
            </a:pPr>
            <a:r>
              <a:rPr lang="en-AU" sz="2000" dirty="0">
                <a:latin typeface="Lota Grotesque" pitchFamily="2" charset="77"/>
              </a:rPr>
              <a:t>Wear gloves to prevent damage from oils and acids in skin. </a:t>
            </a:r>
          </a:p>
          <a:p>
            <a:pPr marL="342900" indent="-342900">
              <a:spcAft>
                <a:spcPts val="600"/>
              </a:spcAft>
              <a:buFont typeface="Arial" panose="020B0604020202020204" pitchFamily="34" charset="0"/>
              <a:buChar char="•"/>
            </a:pPr>
            <a:r>
              <a:rPr lang="en-AU" sz="2000" dirty="0">
                <a:latin typeface="Lota Grotesque" pitchFamily="2" charset="77"/>
              </a:rPr>
              <a:t>Make sure lanyards or </a:t>
            </a:r>
            <a:r>
              <a:rPr lang="en-AU" sz="2000" dirty="0" smtClean="0">
                <a:latin typeface="Lota Grotesque" pitchFamily="2" charset="77"/>
              </a:rPr>
              <a:t>jewellery doesn’t </a:t>
            </a:r>
            <a:r>
              <a:rPr lang="en-AU" sz="2000" dirty="0">
                <a:latin typeface="Lota Grotesque" pitchFamily="2" charset="77"/>
              </a:rPr>
              <a:t>damage artworks. </a:t>
            </a:r>
          </a:p>
          <a:p>
            <a:pPr marL="342900" indent="-342900">
              <a:spcAft>
                <a:spcPts val="600"/>
              </a:spcAft>
              <a:buFont typeface="Arial" panose="020B0604020202020204" pitchFamily="34" charset="0"/>
              <a:buChar char="•"/>
            </a:pPr>
            <a:r>
              <a:rPr lang="en-AU" sz="2000" dirty="0">
                <a:latin typeface="Lota Grotesque" pitchFamily="2" charset="77"/>
              </a:rPr>
              <a:t>When possible, equipment is used to move artworks, rather than it being carried. </a:t>
            </a:r>
          </a:p>
          <a:p>
            <a:pPr marL="342900" indent="-342900">
              <a:spcAft>
                <a:spcPts val="600"/>
              </a:spcAft>
              <a:buFont typeface="Arial" panose="020B0604020202020204" pitchFamily="34" charset="0"/>
              <a:buChar char="•"/>
            </a:pPr>
            <a:r>
              <a:rPr lang="en-AU" sz="2000" dirty="0">
                <a:latin typeface="Lota Grotesque" pitchFamily="2" charset="77"/>
              </a:rPr>
              <a:t>Place artworks on </a:t>
            </a:r>
            <a:r>
              <a:rPr lang="en-AU" sz="2000" dirty="0" smtClean="0">
                <a:latin typeface="Lota Grotesque" pitchFamily="2" charset="77"/>
              </a:rPr>
              <a:t>foam blocks or carpet squares while </a:t>
            </a:r>
            <a:r>
              <a:rPr lang="en-AU" sz="2000" dirty="0">
                <a:latin typeface="Lota Grotesque" pitchFamily="2" charset="77"/>
              </a:rPr>
              <a:t>the room arrangement or hang is being finalised. </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207" y="1446708"/>
            <a:ext cx="5334794" cy="4001095"/>
          </a:xfrm>
          <a:prstGeom prst="rect">
            <a:avLst/>
          </a:prstGeom>
        </p:spPr>
      </p:pic>
    </p:spTree>
    <p:extLst>
      <p:ext uri="{BB962C8B-B14F-4D97-AF65-F5344CB8AC3E}">
        <p14:creationId xmlns:p14="http://schemas.microsoft.com/office/powerpoint/2010/main" val="3694271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D0B7F901-BDF7-AB47-BB10-BE83BAA402E4}"/>
              </a:ext>
            </a:extLst>
          </p:cNvPr>
          <p:cNvPicPr>
            <a:picLocks noGrp="1" noChangeAspect="1"/>
          </p:cNvPicPr>
          <p:nvPr>
            <p:ph idx="4294967295"/>
          </p:nvPr>
        </p:nvPicPr>
        <p:blipFill>
          <a:blip r:embed="rId3"/>
          <a:stretch>
            <a:fillRect/>
          </a:stretch>
        </p:blipFill>
        <p:spPr>
          <a:xfrm>
            <a:off x="24680" y="0"/>
            <a:ext cx="12192000" cy="6858000"/>
          </a:xfrm>
        </p:spPr>
      </p:pic>
      <p:sp>
        <p:nvSpPr>
          <p:cNvPr id="2" name="Rectangle 1"/>
          <p:cNvSpPr/>
          <p:nvPr/>
        </p:nvSpPr>
        <p:spPr>
          <a:xfrm>
            <a:off x="3215680" y="1766449"/>
            <a:ext cx="2952328" cy="2015936"/>
          </a:xfrm>
          <a:prstGeom prst="rect">
            <a:avLst/>
          </a:prstGeom>
        </p:spPr>
        <p:txBody>
          <a:bodyPr wrap="square">
            <a:spAutoFit/>
          </a:bodyPr>
          <a:lstStyle/>
          <a:p>
            <a:pPr>
              <a:spcAft>
                <a:spcPts val="600"/>
              </a:spcAft>
            </a:pPr>
            <a:r>
              <a:rPr lang="en-AU" sz="2000" b="1" dirty="0">
                <a:latin typeface="Lota Grotesque" pitchFamily="2" charset="77"/>
              </a:rPr>
              <a:t>Crates</a:t>
            </a:r>
          </a:p>
          <a:p>
            <a:pPr marL="342900" indent="-342900">
              <a:spcAft>
                <a:spcPts val="600"/>
              </a:spcAft>
              <a:buFont typeface="Arial" panose="020B0604020202020204" pitchFamily="34" charset="0"/>
              <a:buChar char="•"/>
            </a:pPr>
            <a:r>
              <a:rPr lang="en-AU" sz="2000" dirty="0">
                <a:latin typeface="Lota Grotesque" pitchFamily="2" charset="77"/>
              </a:rPr>
              <a:t>Ensure good protection for fragile artworks during transportation and storage. </a:t>
            </a:r>
          </a:p>
        </p:txBody>
      </p:sp>
      <p:sp>
        <p:nvSpPr>
          <p:cNvPr id="10" name="TextBox 9">
            <a:extLst>
              <a:ext uri="{FF2B5EF4-FFF2-40B4-BE49-F238E27FC236}">
                <a16:creationId xmlns:a16="http://schemas.microsoft.com/office/drawing/2014/main" id="{678E1535-716F-654F-8915-899AC90A5B9E}"/>
              </a:ext>
            </a:extLst>
          </p:cNvPr>
          <p:cNvSpPr txBox="1"/>
          <p:nvPr/>
        </p:nvSpPr>
        <p:spPr>
          <a:xfrm>
            <a:off x="3215680" y="532650"/>
            <a:ext cx="8712968"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Transport</a:t>
            </a:r>
            <a:endParaRPr lang="en-AU" sz="4000" dirty="0" smtClean="0"/>
          </a:p>
        </p:txBody>
      </p:sp>
      <p:pic>
        <p:nvPicPr>
          <p:cNvPr id="12" name="image16.jpeg">
            <a:extLst>
              <a:ext uri="{FF2B5EF4-FFF2-40B4-BE49-F238E27FC236}">
                <a16:creationId xmlns:a16="http://schemas.microsoft.com/office/drawing/2014/main" id="{99E96550-C02C-8643-AAFE-1B2EF27B43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4232" y="1766449"/>
            <a:ext cx="5812666" cy="3174719"/>
          </a:xfrm>
          <a:prstGeom prst="rect">
            <a:avLst/>
          </a:prstGeom>
        </p:spPr>
      </p:pic>
    </p:spTree>
    <p:extLst>
      <p:ext uri="{BB962C8B-B14F-4D97-AF65-F5344CB8AC3E}">
        <p14:creationId xmlns:p14="http://schemas.microsoft.com/office/powerpoint/2010/main" val="1918761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21AC4E6-8EF4-DA4D-9EC4-8BE90576ED95}"/>
              </a:ext>
            </a:extLst>
          </p:cNvPr>
          <p:cNvPicPr>
            <a:picLocks noGrp="1" noChangeAspect="1"/>
          </p:cNvPicPr>
          <p:nvPr>
            <p:ph idx="4294967295"/>
          </p:nvPr>
        </p:nvPicPr>
        <p:blipFill>
          <a:blip r:embed="rId3"/>
          <a:stretch>
            <a:fillRect/>
          </a:stretch>
        </p:blipFill>
        <p:spPr>
          <a:xfrm>
            <a:off x="-24680" y="-7897"/>
            <a:ext cx="12192000" cy="6858000"/>
          </a:xfrm>
        </p:spPr>
      </p:pic>
      <p:sp>
        <p:nvSpPr>
          <p:cNvPr id="6" name="TextBox 5">
            <a:extLst>
              <a:ext uri="{FF2B5EF4-FFF2-40B4-BE49-F238E27FC236}">
                <a16:creationId xmlns:a16="http://schemas.microsoft.com/office/drawing/2014/main" id="{678E1535-716F-654F-8915-899AC90A5B9E}"/>
              </a:ext>
            </a:extLst>
          </p:cNvPr>
          <p:cNvSpPr txBox="1"/>
          <p:nvPr/>
        </p:nvSpPr>
        <p:spPr>
          <a:xfrm>
            <a:off x="3215680" y="532650"/>
            <a:ext cx="8712968"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Storage</a:t>
            </a:r>
            <a:endParaRPr lang="en-AU" sz="4000" dirty="0" smtClean="0"/>
          </a:p>
        </p:txBody>
      </p:sp>
      <p:sp>
        <p:nvSpPr>
          <p:cNvPr id="7" name="Rectangle 6"/>
          <p:cNvSpPr/>
          <p:nvPr/>
        </p:nvSpPr>
        <p:spPr>
          <a:xfrm>
            <a:off x="3215680" y="1766449"/>
            <a:ext cx="4320480" cy="3247043"/>
          </a:xfrm>
          <a:prstGeom prst="rect">
            <a:avLst/>
          </a:prstGeom>
        </p:spPr>
        <p:txBody>
          <a:bodyPr wrap="square">
            <a:spAutoFit/>
          </a:bodyPr>
          <a:lstStyle/>
          <a:p>
            <a:pPr>
              <a:spcAft>
                <a:spcPts val="600"/>
              </a:spcAft>
            </a:pPr>
            <a:r>
              <a:rPr lang="en-AU" sz="2000" b="1" dirty="0">
                <a:latin typeface="Lota Grotesque" pitchFamily="2" charset="77"/>
              </a:rPr>
              <a:t>Solander boxes </a:t>
            </a:r>
            <a:r>
              <a:rPr lang="en-AU" sz="2000" dirty="0">
                <a:latin typeface="Lota Grotesque" pitchFamily="2" charset="77"/>
              </a:rPr>
              <a:t>are made for storing flat artworks made of </a:t>
            </a:r>
            <a:r>
              <a:rPr lang="en-AU" sz="2000" dirty="0" smtClean="0">
                <a:latin typeface="Lota Grotesque" pitchFamily="2" charset="77"/>
              </a:rPr>
              <a:t>paper: </a:t>
            </a:r>
            <a:endParaRPr lang="en-AU" sz="2000" dirty="0">
              <a:latin typeface="Lota Grotesque" pitchFamily="2" charset="77"/>
            </a:endParaRPr>
          </a:p>
          <a:p>
            <a:pPr marL="285750" indent="-285750">
              <a:spcAft>
                <a:spcPts val="600"/>
              </a:spcAft>
              <a:buFont typeface="Arial" panose="020B0604020202020204" pitchFamily="34" charset="0"/>
              <a:buChar char="•"/>
            </a:pPr>
            <a:r>
              <a:rPr lang="en-AU" sz="2000" dirty="0">
                <a:latin typeface="Lota Grotesque" pitchFamily="2" charset="77"/>
              </a:rPr>
              <a:t>Photography</a:t>
            </a:r>
          </a:p>
          <a:p>
            <a:pPr marL="285750" indent="-285750">
              <a:spcAft>
                <a:spcPts val="600"/>
              </a:spcAft>
              <a:buFont typeface="Arial" panose="020B0604020202020204" pitchFamily="34" charset="0"/>
              <a:buChar char="•"/>
            </a:pPr>
            <a:r>
              <a:rPr lang="en-AU" sz="2000" dirty="0">
                <a:latin typeface="Lota Grotesque" pitchFamily="2" charset="77"/>
              </a:rPr>
              <a:t>Drawing </a:t>
            </a:r>
          </a:p>
          <a:p>
            <a:pPr marL="285750" indent="-285750">
              <a:spcAft>
                <a:spcPts val="600"/>
              </a:spcAft>
              <a:buFont typeface="Arial" panose="020B0604020202020204" pitchFamily="34" charset="0"/>
              <a:buChar char="•"/>
            </a:pPr>
            <a:r>
              <a:rPr lang="en-AU" sz="2000" dirty="0">
                <a:latin typeface="Lota Grotesque" pitchFamily="2" charset="77"/>
              </a:rPr>
              <a:t>Collage </a:t>
            </a:r>
          </a:p>
          <a:p>
            <a:pPr>
              <a:spcAft>
                <a:spcPts val="600"/>
              </a:spcAft>
            </a:pPr>
            <a:endParaRPr lang="en-AU" sz="2000" b="1" dirty="0">
              <a:latin typeface="Lota Grotesque" pitchFamily="2" charset="77"/>
            </a:endParaRPr>
          </a:p>
          <a:p>
            <a:pPr>
              <a:spcAft>
                <a:spcPts val="600"/>
              </a:spcAft>
            </a:pPr>
            <a:r>
              <a:rPr lang="en-AU" sz="2000" b="1" dirty="0">
                <a:latin typeface="Lota Grotesque" pitchFamily="2" charset="77"/>
              </a:rPr>
              <a:t>Works on paper can be exhibited for one month, then stored for 3 months. </a:t>
            </a:r>
          </a:p>
        </p:txBody>
      </p:sp>
      <p:pic>
        <p:nvPicPr>
          <p:cNvPr id="11" name="Picture 10">
            <a:extLst>
              <a:ext uri="{FF2B5EF4-FFF2-40B4-BE49-F238E27FC236}">
                <a16:creationId xmlns:a16="http://schemas.microsoft.com/office/drawing/2014/main" id="{DB3A32C5-01BC-634D-9574-50E2F05BAF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7940141" y="2076427"/>
            <a:ext cx="4502423" cy="3911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5716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pic>
        <p:nvPicPr>
          <p:cNvPr id="10" name="Picture 9"/>
          <p:cNvPicPr/>
          <p:nvPr/>
        </p:nvPicPr>
        <p:blipFill>
          <a:blip r:embed="rId4" cstate="email">
            <a:extLst>
              <a:ext uri="{28A0092B-C50C-407E-A947-70E740481C1C}">
                <a14:useLocalDpi xmlns:a14="http://schemas.microsoft.com/office/drawing/2010/main"/>
              </a:ext>
            </a:extLst>
          </a:blip>
          <a:stretch>
            <a:fillRect/>
          </a:stretch>
        </p:blipFill>
        <p:spPr>
          <a:xfrm>
            <a:off x="5015880" y="1372976"/>
            <a:ext cx="4665381" cy="5485024"/>
          </a:xfrm>
          <a:prstGeom prst="rect">
            <a:avLst/>
          </a:prstGeom>
        </p:spPr>
      </p:pic>
      <p:sp>
        <p:nvSpPr>
          <p:cNvPr id="12" name="TextBox 11">
            <a:extLst>
              <a:ext uri="{FF2B5EF4-FFF2-40B4-BE49-F238E27FC236}">
                <a16:creationId xmlns:a16="http://schemas.microsoft.com/office/drawing/2014/main" id="{678E1535-716F-654F-8915-899AC90A5B9E}"/>
              </a:ext>
            </a:extLst>
          </p:cNvPr>
          <p:cNvSpPr txBox="1"/>
          <p:nvPr/>
        </p:nvSpPr>
        <p:spPr>
          <a:xfrm>
            <a:off x="3215680" y="532650"/>
            <a:ext cx="8712968" cy="707886"/>
          </a:xfrm>
          <a:prstGeom prst="rect">
            <a:avLst/>
          </a:prstGeom>
          <a:noFill/>
        </p:spPr>
        <p:txBody>
          <a:bodyPr wrap="square" rtlCol="0">
            <a:spAutoFit/>
          </a:bodyPr>
          <a:lstStyle/>
          <a:p>
            <a:r>
              <a:rPr lang="en-AU" sz="4000" dirty="0">
                <a:latin typeface="Lota Grotesque Semi" pitchFamily="2" charset="77"/>
              </a:rPr>
              <a:t>Preventative Conservation: </a:t>
            </a:r>
            <a:r>
              <a:rPr lang="en-AU" sz="4000" b="1" dirty="0" smtClean="0">
                <a:latin typeface="Lota Grotesque Semi" pitchFamily="2" charset="77"/>
              </a:rPr>
              <a:t>Storage</a:t>
            </a:r>
            <a:endParaRPr lang="en-AU" sz="4000" dirty="0" smtClean="0"/>
          </a:p>
        </p:txBody>
      </p:sp>
    </p:spTree>
    <p:extLst>
      <p:ext uri="{BB962C8B-B14F-4D97-AF65-F5344CB8AC3E}">
        <p14:creationId xmlns:p14="http://schemas.microsoft.com/office/powerpoint/2010/main" val="1023760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78E1535-716F-654F-8915-899AC90A5B9E}"/>
              </a:ext>
            </a:extLst>
          </p:cNvPr>
          <p:cNvSpPr txBox="1"/>
          <p:nvPr/>
        </p:nvSpPr>
        <p:spPr>
          <a:xfrm>
            <a:off x="3215680" y="532650"/>
            <a:ext cx="8712968" cy="707886"/>
          </a:xfrm>
          <a:prstGeom prst="rect">
            <a:avLst/>
          </a:prstGeom>
          <a:noFill/>
        </p:spPr>
        <p:txBody>
          <a:bodyPr wrap="square" rtlCol="0">
            <a:spAutoFit/>
          </a:bodyPr>
          <a:lstStyle/>
          <a:p>
            <a:r>
              <a:rPr lang="en-AU" sz="4000" dirty="0">
                <a:latin typeface="Lota Grotesque Semi" pitchFamily="2" charset="77"/>
              </a:rPr>
              <a:t>Remedial or Restorative Conservation</a:t>
            </a:r>
            <a:endParaRPr lang="en-AU" sz="4000" dirty="0" smtClean="0"/>
          </a:p>
        </p:txBody>
      </p:sp>
      <p:sp>
        <p:nvSpPr>
          <p:cNvPr id="10" name="Rectangle 9"/>
          <p:cNvSpPr/>
          <p:nvPr/>
        </p:nvSpPr>
        <p:spPr>
          <a:xfrm>
            <a:off x="3215680" y="1766449"/>
            <a:ext cx="3969818" cy="4016484"/>
          </a:xfrm>
          <a:prstGeom prst="rect">
            <a:avLst/>
          </a:prstGeom>
        </p:spPr>
        <p:txBody>
          <a:bodyPr wrap="square">
            <a:spAutoFit/>
          </a:bodyPr>
          <a:lstStyle/>
          <a:p>
            <a:pPr marL="285750" indent="-285750">
              <a:spcAft>
                <a:spcPts val="600"/>
              </a:spcAft>
              <a:buFont typeface="Arial" panose="020B0604020202020204" pitchFamily="34" charset="0"/>
              <a:buChar char="•"/>
            </a:pPr>
            <a:r>
              <a:rPr lang="en-AU" sz="2000" b="1" dirty="0">
                <a:latin typeface="Lota Grotesque" pitchFamily="2" charset="77"/>
              </a:rPr>
              <a:t>When steps are taken to repair an artwork and restore it to its original appearance. </a:t>
            </a:r>
          </a:p>
          <a:p>
            <a:pPr marL="285750" indent="-285750">
              <a:spcAft>
                <a:spcPts val="600"/>
              </a:spcAft>
              <a:buFont typeface="Arial" panose="020B0604020202020204" pitchFamily="34" charset="0"/>
              <a:buChar char="•"/>
            </a:pPr>
            <a:r>
              <a:rPr lang="en-AU" sz="2000" dirty="0">
                <a:latin typeface="Lota Grotesque" pitchFamily="2" charset="77"/>
              </a:rPr>
              <a:t>Damage could be from poor handling or from aging. </a:t>
            </a:r>
          </a:p>
          <a:p>
            <a:pPr marL="285750" indent="-285750">
              <a:spcAft>
                <a:spcPts val="600"/>
              </a:spcAft>
              <a:buFont typeface="Arial" panose="020B0604020202020204" pitchFamily="34" charset="0"/>
              <a:buChar char="•"/>
            </a:pPr>
            <a:r>
              <a:rPr lang="en-AU" sz="2000" dirty="0">
                <a:latin typeface="Lota Grotesque" pitchFamily="2" charset="77"/>
              </a:rPr>
              <a:t>Any repair works must be minimal, to maintain as much of the original work as possible and able to be undone. </a:t>
            </a:r>
          </a:p>
          <a:p>
            <a:pPr marL="285750" indent="-285750">
              <a:spcAft>
                <a:spcPts val="600"/>
              </a:spcAft>
              <a:buFont typeface="Arial" panose="020B0604020202020204" pitchFamily="34" charset="0"/>
              <a:buChar char="•"/>
            </a:pPr>
            <a:r>
              <a:rPr lang="en-AU" sz="2000" dirty="0">
                <a:latin typeface="Lota Grotesque" pitchFamily="2" charset="77"/>
              </a:rPr>
              <a:t>Curator liaises with a conservator.</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5498" y="1766449"/>
            <a:ext cx="5006501" cy="2816156"/>
          </a:xfrm>
          <a:prstGeom prst="rect">
            <a:avLst/>
          </a:prstGeom>
        </p:spPr>
      </p:pic>
    </p:spTree>
    <p:extLst>
      <p:ext uri="{BB962C8B-B14F-4D97-AF65-F5344CB8AC3E}">
        <p14:creationId xmlns:p14="http://schemas.microsoft.com/office/powerpoint/2010/main" val="597718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5B1ECB2-8C55-2F47-A5DC-AADD0C074222}"/>
              </a:ext>
            </a:extLst>
          </p:cNvPr>
          <p:cNvPicPr>
            <a:picLocks noGrp="1" noChangeAspect="1"/>
          </p:cNvPicPr>
          <p:nvPr>
            <p:ph idx="4294967295"/>
          </p:nvPr>
        </p:nvPicPr>
        <p:blipFill>
          <a:blip r:embed="rId3"/>
          <a:stretch>
            <a:fillRect/>
          </a:stretch>
        </p:blipFill>
        <p:spPr>
          <a:xfrm>
            <a:off x="-65088" y="0"/>
            <a:ext cx="12257088" cy="6894513"/>
          </a:xfrm>
        </p:spPr>
      </p:pic>
      <p:sp>
        <p:nvSpPr>
          <p:cNvPr id="6" name="TextBox 5">
            <a:extLst>
              <a:ext uri="{FF2B5EF4-FFF2-40B4-BE49-F238E27FC236}">
                <a16:creationId xmlns:a16="http://schemas.microsoft.com/office/drawing/2014/main" id="{678E1535-716F-654F-8915-899AC90A5B9E}"/>
              </a:ext>
            </a:extLst>
          </p:cNvPr>
          <p:cNvSpPr txBox="1"/>
          <p:nvPr/>
        </p:nvSpPr>
        <p:spPr>
          <a:xfrm>
            <a:off x="2495600" y="532650"/>
            <a:ext cx="9433048" cy="1261884"/>
          </a:xfrm>
          <a:prstGeom prst="rect">
            <a:avLst/>
          </a:prstGeom>
          <a:noFill/>
        </p:spPr>
        <p:txBody>
          <a:bodyPr wrap="square" rtlCol="0">
            <a:spAutoFit/>
          </a:bodyPr>
          <a:lstStyle/>
          <a:p>
            <a:r>
              <a:rPr lang="en-AU" sz="4000" dirty="0">
                <a:latin typeface="Lota Grotesque Semi" pitchFamily="2" charset="77"/>
              </a:rPr>
              <a:t>Remedial or Restorative Conservation </a:t>
            </a:r>
            <a:br>
              <a:rPr lang="en-AU" sz="4000" dirty="0">
                <a:latin typeface="Lota Grotesque Semi" pitchFamily="2" charset="77"/>
              </a:rPr>
            </a:br>
            <a:r>
              <a:rPr lang="en-AU" sz="3600" i="1" dirty="0">
                <a:latin typeface="Lota Grotesque Semi" pitchFamily="2" charset="77"/>
              </a:rPr>
              <a:t>Douglas Annand Mural</a:t>
            </a:r>
            <a:endParaRPr lang="en-AU" sz="3600" i="1" dirty="0" smtClean="0"/>
          </a:p>
        </p:txBody>
      </p:sp>
      <p:pic>
        <p:nvPicPr>
          <p:cNvPr id="9" name="Picture 8" descr="A stone building&#10;&#10;Description automatically generated">
            <a:extLst>
              <a:ext uri="{FF2B5EF4-FFF2-40B4-BE49-F238E27FC236}">
                <a16:creationId xmlns:a16="http://schemas.microsoft.com/office/drawing/2014/main" id="{1820AD86-8479-C743-BB53-80AB2BD2AA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5600" y="2327184"/>
            <a:ext cx="5544616" cy="4158462"/>
          </a:xfrm>
          <a:prstGeom prst="rect">
            <a:avLst/>
          </a:prstGeom>
        </p:spPr>
      </p:pic>
      <p:pic>
        <p:nvPicPr>
          <p:cNvPr id="11" name="Picture 10" descr="A picture containing green, sitting, bench, table&#10;&#10;Description automatically generated">
            <a:extLst>
              <a:ext uri="{FF2B5EF4-FFF2-40B4-BE49-F238E27FC236}">
                <a16:creationId xmlns:a16="http://schemas.microsoft.com/office/drawing/2014/main" id="{01B0553A-CBEF-0F4F-A318-A92E72BA8D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33507" y="2327184"/>
            <a:ext cx="4058493" cy="4158462"/>
          </a:xfrm>
          <a:prstGeom prst="rect">
            <a:avLst/>
          </a:prstGeom>
        </p:spPr>
      </p:pic>
    </p:spTree>
    <p:extLst>
      <p:ext uri="{BB962C8B-B14F-4D97-AF65-F5344CB8AC3E}">
        <p14:creationId xmlns:p14="http://schemas.microsoft.com/office/powerpoint/2010/main" val="1408658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D0B7F901-BDF7-AB47-BB10-BE83BAA402E4}"/>
              </a:ext>
            </a:extLst>
          </p:cNvPr>
          <p:cNvPicPr>
            <a:picLocks noGrp="1" noChangeAspect="1"/>
          </p:cNvPicPr>
          <p:nvPr>
            <p:ph idx="4294967295"/>
          </p:nvPr>
        </p:nvPicPr>
        <p:blipFill>
          <a:blip r:embed="rId3"/>
          <a:stretch>
            <a:fillRect/>
          </a:stretch>
        </p:blipFill>
        <p:spPr>
          <a:xfrm>
            <a:off x="24680" y="0"/>
            <a:ext cx="12192000" cy="6858000"/>
          </a:xfrm>
        </p:spPr>
      </p:pic>
      <p:sp>
        <p:nvSpPr>
          <p:cNvPr id="6" name="TextBox 5">
            <a:extLst>
              <a:ext uri="{FF2B5EF4-FFF2-40B4-BE49-F238E27FC236}">
                <a16:creationId xmlns:a16="http://schemas.microsoft.com/office/drawing/2014/main" id="{678E1535-716F-654F-8915-899AC90A5B9E}"/>
              </a:ext>
            </a:extLst>
          </p:cNvPr>
          <p:cNvSpPr txBox="1"/>
          <p:nvPr/>
        </p:nvSpPr>
        <p:spPr>
          <a:xfrm>
            <a:off x="2354536" y="1628800"/>
            <a:ext cx="8421984" cy="1631216"/>
          </a:xfrm>
          <a:prstGeom prst="rect">
            <a:avLst/>
          </a:prstGeom>
          <a:noFill/>
        </p:spPr>
        <p:txBody>
          <a:bodyPr wrap="square" rtlCol="0">
            <a:spAutoFit/>
          </a:bodyPr>
          <a:lstStyle/>
          <a:p>
            <a:r>
              <a:rPr lang="en-AU" sz="4000" b="1" dirty="0">
                <a:latin typeface="Lota Grotesque Semi" pitchFamily="2" charset="77"/>
              </a:rPr>
              <a:t>Marketing and Promotion</a:t>
            </a:r>
            <a:r>
              <a:rPr lang="en-AU" sz="4000" dirty="0"/>
              <a:t/>
            </a:r>
            <a:br>
              <a:rPr lang="en-AU" sz="4000" dirty="0"/>
            </a:br>
            <a:endParaRPr lang="en-AU" sz="4000" dirty="0"/>
          </a:p>
          <a:p>
            <a:r>
              <a:rPr lang="en-AU" sz="2000" dirty="0">
                <a:latin typeface="Lota Grotesque" pitchFamily="2" charset="77"/>
              </a:rPr>
              <a:t>Case study: Mildura Arts </a:t>
            </a:r>
            <a:r>
              <a:rPr lang="en-AU" sz="2000" dirty="0" smtClean="0">
                <a:latin typeface="Lota Grotesque" pitchFamily="2" charset="77"/>
              </a:rPr>
              <a:t>Centre</a:t>
            </a:r>
            <a:endParaRPr lang="en-AU" sz="2000" dirty="0">
              <a:latin typeface="Lota Grotesque" pitchFamily="2" charset="77"/>
            </a:endParaRPr>
          </a:p>
        </p:txBody>
      </p:sp>
    </p:spTree>
    <p:extLst>
      <p:ext uri="{BB962C8B-B14F-4D97-AF65-F5344CB8AC3E}">
        <p14:creationId xmlns:p14="http://schemas.microsoft.com/office/powerpoint/2010/main" val="3539482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D0B7F901-BDF7-AB47-BB10-BE83BAA402E4}"/>
              </a:ext>
            </a:extLst>
          </p:cNvPr>
          <p:cNvPicPr>
            <a:picLocks noGrp="1" noChangeAspect="1"/>
          </p:cNvPicPr>
          <p:nvPr>
            <p:ph idx="4294967295"/>
          </p:nvPr>
        </p:nvPicPr>
        <p:blipFill>
          <a:blip r:embed="rId3"/>
          <a:stretch>
            <a:fillRect/>
          </a:stretch>
        </p:blipFill>
        <p:spPr>
          <a:xfrm>
            <a:off x="0" y="0"/>
            <a:ext cx="12192000" cy="6858000"/>
          </a:xfrm>
        </p:spPr>
      </p:pic>
      <p:sp>
        <p:nvSpPr>
          <p:cNvPr id="4" name="TextBox 3">
            <a:extLst>
              <a:ext uri="{FF2B5EF4-FFF2-40B4-BE49-F238E27FC236}">
                <a16:creationId xmlns:a16="http://schemas.microsoft.com/office/drawing/2014/main" id="{678E1535-716F-654F-8915-899AC90A5B9E}"/>
              </a:ext>
            </a:extLst>
          </p:cNvPr>
          <p:cNvSpPr txBox="1"/>
          <p:nvPr/>
        </p:nvSpPr>
        <p:spPr>
          <a:xfrm>
            <a:off x="1703512" y="908720"/>
            <a:ext cx="6477768" cy="707886"/>
          </a:xfrm>
          <a:prstGeom prst="rect">
            <a:avLst/>
          </a:prstGeom>
          <a:noFill/>
        </p:spPr>
        <p:txBody>
          <a:bodyPr wrap="square" rtlCol="0">
            <a:spAutoFit/>
          </a:bodyPr>
          <a:lstStyle/>
          <a:p>
            <a:r>
              <a:rPr lang="en-AU" sz="4000" dirty="0">
                <a:latin typeface="Lota Grotesque Semi" pitchFamily="2" charset="77"/>
              </a:rPr>
              <a:t>What is a </a:t>
            </a:r>
            <a:r>
              <a:rPr lang="en-AU" sz="4000" b="1" dirty="0">
                <a:latin typeface="Lota Grotesque Semi" pitchFamily="2" charset="77"/>
              </a:rPr>
              <a:t>Public </a:t>
            </a:r>
            <a:r>
              <a:rPr lang="en-AU" sz="4000" dirty="0">
                <a:latin typeface="Lota Grotesque Semi" pitchFamily="2" charset="77"/>
              </a:rPr>
              <a:t>Gallery</a:t>
            </a:r>
            <a:r>
              <a:rPr lang="en-AU" sz="4000" dirty="0" smtClean="0">
                <a:latin typeface="Lota Grotesque Semi" pitchFamily="2" charset="77"/>
              </a:rPr>
              <a:t>?</a:t>
            </a:r>
            <a:endParaRPr lang="en-AU" sz="4000" dirty="0" smtClean="0"/>
          </a:p>
        </p:txBody>
      </p:sp>
      <p:pic>
        <p:nvPicPr>
          <p:cNvPr id="5" name="Content Placeholder 5" descr="A large lawn in front of a building&#10;&#10;Description automatically generated">
            <a:extLst>
              <a:ext uri="{FF2B5EF4-FFF2-40B4-BE49-F238E27FC236}">
                <a16:creationId xmlns:a16="http://schemas.microsoft.com/office/drawing/2014/main" id="{19E856F7-C4B5-A34B-A440-12F871FA0D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0884" y="1988840"/>
            <a:ext cx="5805898" cy="2961147"/>
          </a:xfrm>
          <a:prstGeom prst="rect">
            <a:avLst/>
          </a:prstGeom>
        </p:spPr>
      </p:pic>
      <p:sp>
        <p:nvSpPr>
          <p:cNvPr id="2" name="Rectangle 1"/>
          <p:cNvSpPr/>
          <p:nvPr/>
        </p:nvSpPr>
        <p:spPr>
          <a:xfrm>
            <a:off x="1700364" y="1988840"/>
            <a:ext cx="4680520" cy="1754326"/>
          </a:xfrm>
          <a:prstGeom prst="rect">
            <a:avLst/>
          </a:prstGeom>
        </p:spPr>
        <p:txBody>
          <a:bodyPr wrap="square">
            <a:spAutoFit/>
          </a:bodyPr>
          <a:lstStyle/>
          <a:p>
            <a:pPr marL="342900" indent="-342900">
              <a:buFont typeface="Arial" panose="020B0604020202020204" pitchFamily="34" charset="0"/>
              <a:buChar char="•"/>
            </a:pPr>
            <a:r>
              <a:rPr lang="en-AU" dirty="0">
                <a:latin typeface="Lota Grotesque" pitchFamily="2" charset="77"/>
              </a:rPr>
              <a:t>Owned by or on behalf of the public. </a:t>
            </a:r>
          </a:p>
          <a:p>
            <a:pPr marL="342900" indent="-342900">
              <a:buFont typeface="Arial" panose="020B0604020202020204" pitchFamily="34" charset="0"/>
              <a:buChar char="•"/>
            </a:pPr>
            <a:r>
              <a:rPr lang="en-AU" dirty="0">
                <a:latin typeface="Lota Grotesque" pitchFamily="2" charset="77"/>
              </a:rPr>
              <a:t>Operates as a not-for-profit organisation. </a:t>
            </a:r>
          </a:p>
          <a:p>
            <a:pPr marL="342900" indent="-342900">
              <a:buFont typeface="Arial" panose="020B0604020202020204" pitchFamily="34" charset="0"/>
              <a:buChar char="•"/>
            </a:pPr>
            <a:r>
              <a:rPr lang="en-AU" dirty="0">
                <a:latin typeface="Lota Grotesque" pitchFamily="2" charset="77"/>
              </a:rPr>
              <a:t>Funded by government or philanthropic organisations. </a:t>
            </a:r>
          </a:p>
          <a:p>
            <a:pPr marL="342900" indent="-342900">
              <a:buFont typeface="Arial" panose="020B0604020202020204" pitchFamily="34" charset="0"/>
              <a:buChar char="•"/>
            </a:pPr>
            <a:r>
              <a:rPr lang="en-AU" dirty="0">
                <a:latin typeface="Lota Grotesque" pitchFamily="2" charset="77"/>
              </a:rPr>
              <a:t>Staffed with trained professionals. </a:t>
            </a:r>
          </a:p>
        </p:txBody>
      </p:sp>
    </p:spTree>
    <p:extLst>
      <p:ext uri="{BB962C8B-B14F-4D97-AF65-F5344CB8AC3E}">
        <p14:creationId xmlns:p14="http://schemas.microsoft.com/office/powerpoint/2010/main" val="598974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21AC4E6-8EF4-DA4D-9EC4-8BE90576ED95}"/>
              </a:ext>
            </a:extLst>
          </p:cNvPr>
          <p:cNvPicPr>
            <a:picLocks noGrp="1" noChangeAspect="1"/>
          </p:cNvPicPr>
          <p:nvPr>
            <p:ph idx="4294967295"/>
          </p:nvPr>
        </p:nvPicPr>
        <p:blipFill>
          <a:blip r:embed="rId3"/>
          <a:stretch>
            <a:fillRect/>
          </a:stretch>
        </p:blipFill>
        <p:spPr>
          <a:xfrm>
            <a:off x="-24680" y="-7897"/>
            <a:ext cx="12192000" cy="6858000"/>
          </a:xfrm>
        </p:spPr>
      </p:pic>
      <p:sp>
        <p:nvSpPr>
          <p:cNvPr id="8" name="TextBox 7">
            <a:extLst>
              <a:ext uri="{FF2B5EF4-FFF2-40B4-BE49-F238E27FC236}">
                <a16:creationId xmlns:a16="http://schemas.microsoft.com/office/drawing/2014/main" id="{678E1535-716F-654F-8915-899AC90A5B9E}"/>
              </a:ext>
            </a:extLst>
          </p:cNvPr>
          <p:cNvSpPr txBox="1"/>
          <p:nvPr/>
        </p:nvSpPr>
        <p:spPr>
          <a:xfrm>
            <a:off x="2207567" y="532650"/>
            <a:ext cx="9926963" cy="707886"/>
          </a:xfrm>
          <a:prstGeom prst="rect">
            <a:avLst/>
          </a:prstGeom>
          <a:noFill/>
        </p:spPr>
        <p:txBody>
          <a:bodyPr wrap="square" rtlCol="0">
            <a:spAutoFit/>
          </a:bodyPr>
          <a:lstStyle/>
          <a:p>
            <a:r>
              <a:rPr lang="en-AU" sz="4000" b="1" dirty="0">
                <a:latin typeface="Lota Grotesque Semi" pitchFamily="2" charset="77"/>
              </a:rPr>
              <a:t>Marketing</a:t>
            </a:r>
            <a:r>
              <a:rPr lang="en-AU" sz="4000" dirty="0">
                <a:latin typeface="Lota Grotesque Semi" pitchFamily="2" charset="77"/>
              </a:rPr>
              <a:t> Mildura Arts Centre Exhibitions</a:t>
            </a:r>
            <a:endParaRPr lang="en-AU" sz="4000" dirty="0" smtClean="0"/>
          </a:p>
        </p:txBody>
      </p:sp>
      <p:sp>
        <p:nvSpPr>
          <p:cNvPr id="9" name="Rectangle 8"/>
          <p:cNvSpPr/>
          <p:nvPr/>
        </p:nvSpPr>
        <p:spPr>
          <a:xfrm>
            <a:off x="2207568" y="1784287"/>
            <a:ext cx="4824536" cy="3939540"/>
          </a:xfrm>
          <a:prstGeom prst="rect">
            <a:avLst/>
          </a:prstGeom>
        </p:spPr>
        <p:txBody>
          <a:bodyPr wrap="square">
            <a:spAutoFit/>
          </a:bodyPr>
          <a:lstStyle/>
          <a:p>
            <a:pPr marL="285750" indent="-285750">
              <a:spcAft>
                <a:spcPts val="600"/>
              </a:spcAft>
              <a:buFont typeface="Arial" panose="020B0604020202020204" pitchFamily="34" charset="0"/>
              <a:buChar char="•"/>
            </a:pPr>
            <a:r>
              <a:rPr lang="en-AU" sz="2000" dirty="0">
                <a:latin typeface="Lota Grotesque" pitchFamily="2" charset="77"/>
              </a:rPr>
              <a:t>Graphic designer and marketing staff work with the curator and artist</a:t>
            </a:r>
          </a:p>
          <a:p>
            <a:pPr marL="285750" indent="-285750">
              <a:spcAft>
                <a:spcPts val="600"/>
              </a:spcAft>
              <a:buFont typeface="Arial" panose="020B0604020202020204" pitchFamily="34" charset="0"/>
              <a:buChar char="•"/>
            </a:pPr>
            <a:r>
              <a:rPr lang="en-AU" sz="2000" dirty="0">
                <a:latin typeface="Lota Grotesque" pitchFamily="2" charset="77"/>
              </a:rPr>
              <a:t>Featured artworks are attractive, inoffensive and must fit the format of the printed material. </a:t>
            </a:r>
          </a:p>
          <a:p>
            <a:pPr marL="285750" indent="-285750">
              <a:spcAft>
                <a:spcPts val="600"/>
              </a:spcAft>
              <a:buFont typeface="Arial" panose="020B0604020202020204" pitchFamily="34" charset="0"/>
              <a:buChar char="•"/>
            </a:pPr>
            <a:r>
              <a:rPr lang="en-AU" sz="2000" dirty="0">
                <a:latin typeface="Lota Grotesque" pitchFamily="2" charset="77"/>
              </a:rPr>
              <a:t>Promotional material can include, exhibition opening invitations, street signage, web banners, posters, flyers, exhibition guides, post cards, e-news email bulletins, social media, gallery website, seasonal guides, and arts magazines. </a:t>
            </a:r>
          </a:p>
        </p:txBody>
      </p:sp>
      <p:pic>
        <p:nvPicPr>
          <p:cNvPr id="10" name="Picture 9">
            <a:extLst>
              <a:ext uri="{FF2B5EF4-FFF2-40B4-BE49-F238E27FC236}">
                <a16:creationId xmlns:a16="http://schemas.microsoft.com/office/drawing/2014/main" id="{859FF918-F0F1-1046-AB61-1BD088B06F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555334" y="1755721"/>
            <a:ext cx="4579197" cy="4579197"/>
          </a:xfrm>
          <a:prstGeom prst="rect">
            <a:avLst/>
          </a:prstGeom>
        </p:spPr>
      </p:pic>
    </p:spTree>
    <p:extLst>
      <p:ext uri="{BB962C8B-B14F-4D97-AF65-F5344CB8AC3E}">
        <p14:creationId xmlns:p14="http://schemas.microsoft.com/office/powerpoint/2010/main" val="336812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ABD20286-5217-6D4F-AF72-E253BE9F35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4566" y="159770"/>
            <a:ext cx="10009627" cy="6538469"/>
          </a:xfrm>
          <a:prstGeom prst="rect">
            <a:avLst/>
          </a:prstGeom>
        </p:spPr>
      </p:pic>
    </p:spTree>
    <p:extLst>
      <p:ext uri="{BB962C8B-B14F-4D97-AF65-F5344CB8AC3E}">
        <p14:creationId xmlns:p14="http://schemas.microsoft.com/office/powerpoint/2010/main" val="1008153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78E1535-716F-654F-8915-899AC90A5B9E}"/>
              </a:ext>
            </a:extLst>
          </p:cNvPr>
          <p:cNvSpPr txBox="1"/>
          <p:nvPr/>
        </p:nvSpPr>
        <p:spPr>
          <a:xfrm>
            <a:off x="2351584" y="422647"/>
            <a:ext cx="9577064" cy="861774"/>
          </a:xfrm>
          <a:prstGeom prst="rect">
            <a:avLst/>
          </a:prstGeom>
          <a:noFill/>
        </p:spPr>
        <p:txBody>
          <a:bodyPr wrap="square" rtlCol="0">
            <a:spAutoFit/>
          </a:bodyPr>
          <a:lstStyle/>
          <a:p>
            <a:r>
              <a:rPr lang="en-AU" sz="5000" b="1" dirty="0" smtClean="0">
                <a:latin typeface="Lota Grotesque Semi" pitchFamily="2" charset="77"/>
              </a:rPr>
              <a:t>Mildura </a:t>
            </a:r>
            <a:r>
              <a:rPr lang="en-AU" sz="5000" b="1" dirty="0">
                <a:latin typeface="Lota Grotesque Semi" pitchFamily="2" charset="77"/>
              </a:rPr>
              <a:t>Arts </a:t>
            </a:r>
            <a:r>
              <a:rPr lang="en-AU" sz="5000" b="1" dirty="0" smtClean="0">
                <a:latin typeface="Lota Grotesque Semi" pitchFamily="2" charset="77"/>
              </a:rPr>
              <a:t>Centre</a:t>
            </a:r>
            <a:endParaRPr lang="en-AU" sz="5000" b="1" dirty="0" smtClean="0"/>
          </a:p>
        </p:txBody>
      </p:sp>
      <p:pic>
        <p:nvPicPr>
          <p:cNvPr id="7" name="Content Placeholder 3">
            <a:extLst>
              <a:ext uri="{FF2B5EF4-FFF2-40B4-BE49-F238E27FC236}">
                <a16:creationId xmlns:a16="http://schemas.microsoft.com/office/drawing/2014/main" id="{C3EB8076-803C-7642-A4D8-8257C40887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1584" y="1311415"/>
            <a:ext cx="9840416" cy="5535234"/>
          </a:xfrm>
          <a:prstGeom prst="rect">
            <a:avLst/>
          </a:prstGeom>
        </p:spPr>
      </p:pic>
    </p:spTree>
    <p:extLst>
      <p:ext uri="{BB962C8B-B14F-4D97-AF65-F5344CB8AC3E}">
        <p14:creationId xmlns:p14="http://schemas.microsoft.com/office/powerpoint/2010/main" val="281744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21AC4E6-8EF4-DA4D-9EC4-8BE90576ED95}"/>
              </a:ext>
            </a:extLst>
          </p:cNvPr>
          <p:cNvPicPr>
            <a:picLocks noGrp="1" noChangeAspect="1"/>
          </p:cNvPicPr>
          <p:nvPr>
            <p:ph idx="4294967295"/>
          </p:nvPr>
        </p:nvPicPr>
        <p:blipFill>
          <a:blip r:embed="rId3"/>
          <a:stretch>
            <a:fillRect/>
          </a:stretch>
        </p:blipFill>
        <p:spPr>
          <a:xfrm>
            <a:off x="0" y="0"/>
            <a:ext cx="12192000" cy="6858000"/>
          </a:xfrm>
        </p:spPr>
      </p:pic>
      <p:sp>
        <p:nvSpPr>
          <p:cNvPr id="4" name="TextBox 3">
            <a:extLst>
              <a:ext uri="{FF2B5EF4-FFF2-40B4-BE49-F238E27FC236}">
                <a16:creationId xmlns:a16="http://schemas.microsoft.com/office/drawing/2014/main" id="{678E1535-716F-654F-8915-899AC90A5B9E}"/>
              </a:ext>
            </a:extLst>
          </p:cNvPr>
          <p:cNvSpPr txBox="1"/>
          <p:nvPr/>
        </p:nvSpPr>
        <p:spPr>
          <a:xfrm>
            <a:off x="1703512" y="908720"/>
            <a:ext cx="6477768" cy="707886"/>
          </a:xfrm>
          <a:prstGeom prst="rect">
            <a:avLst/>
          </a:prstGeom>
          <a:noFill/>
        </p:spPr>
        <p:txBody>
          <a:bodyPr wrap="square" rtlCol="0">
            <a:spAutoFit/>
          </a:bodyPr>
          <a:lstStyle/>
          <a:p>
            <a:r>
              <a:rPr lang="en-AU" sz="4000" dirty="0">
                <a:latin typeface="Lota Grotesque Semi" pitchFamily="2" charset="77"/>
              </a:rPr>
              <a:t>What is a </a:t>
            </a:r>
            <a:r>
              <a:rPr lang="en-AU" sz="4000" b="1" dirty="0" smtClean="0">
                <a:latin typeface="Lota Grotesque Semi" pitchFamily="2" charset="77"/>
              </a:rPr>
              <a:t>Private </a:t>
            </a:r>
            <a:r>
              <a:rPr lang="en-AU" sz="4000" dirty="0">
                <a:latin typeface="Lota Grotesque Semi" pitchFamily="2" charset="77"/>
              </a:rPr>
              <a:t>Gallery</a:t>
            </a:r>
            <a:r>
              <a:rPr lang="en-AU" sz="4000" dirty="0" smtClean="0">
                <a:latin typeface="Lota Grotesque Semi" pitchFamily="2" charset="77"/>
              </a:rPr>
              <a:t>?</a:t>
            </a:r>
            <a:endParaRPr lang="en-AU" sz="4000" dirty="0" smtClean="0"/>
          </a:p>
        </p:txBody>
      </p:sp>
      <p:sp>
        <p:nvSpPr>
          <p:cNvPr id="7" name="Rectangle 6"/>
          <p:cNvSpPr/>
          <p:nvPr/>
        </p:nvSpPr>
        <p:spPr>
          <a:xfrm>
            <a:off x="1700364" y="1988840"/>
            <a:ext cx="4680520" cy="2246769"/>
          </a:xfrm>
          <a:prstGeom prst="rect">
            <a:avLst/>
          </a:prstGeom>
        </p:spPr>
        <p:txBody>
          <a:bodyPr wrap="square">
            <a:spAutoFit/>
          </a:bodyPr>
          <a:lstStyle/>
          <a:p>
            <a:pPr marL="342900" indent="-342900">
              <a:buFont typeface="Arial" panose="020B0604020202020204" pitchFamily="34" charset="0"/>
              <a:buChar char="•"/>
            </a:pPr>
            <a:r>
              <a:rPr lang="en-AU" sz="2000" dirty="0">
                <a:latin typeface="Lota Grotesque" pitchFamily="2" charset="77"/>
              </a:rPr>
              <a:t>Display or collection of artworks owned by a private person or organisation. </a:t>
            </a:r>
          </a:p>
          <a:p>
            <a:pPr marL="342900" indent="-342900">
              <a:buFont typeface="Arial" panose="020B0604020202020204" pitchFamily="34" charset="0"/>
              <a:buChar char="•"/>
            </a:pPr>
            <a:r>
              <a:rPr lang="en-AU" sz="2000" dirty="0">
                <a:latin typeface="Lota Grotesque" pitchFamily="2" charset="77"/>
              </a:rPr>
              <a:t>Made available for the public to enjoy. </a:t>
            </a:r>
          </a:p>
          <a:p>
            <a:pPr marL="342900" indent="-342900">
              <a:buFont typeface="Arial" panose="020B0604020202020204" pitchFamily="34" charset="0"/>
              <a:buChar char="•"/>
            </a:pPr>
            <a:r>
              <a:rPr lang="en-AU" sz="2000" dirty="0">
                <a:latin typeface="Lota Grotesque" pitchFamily="2" charset="77"/>
              </a:rPr>
              <a:t>Artworks often selected and managed by a curator. </a:t>
            </a:r>
          </a:p>
        </p:txBody>
      </p:sp>
      <p:pic>
        <p:nvPicPr>
          <p:cNvPr id="8" name="Content Placeholder 4">
            <a:extLst>
              <a:ext uri="{FF2B5EF4-FFF2-40B4-BE49-F238E27FC236}">
                <a16:creationId xmlns:a16="http://schemas.microsoft.com/office/drawing/2014/main" id="{E8B79E84-6E7C-F44F-852F-B2C1DECFE3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562" y="1988840"/>
            <a:ext cx="5735438" cy="3456384"/>
          </a:xfrm>
          <a:prstGeom prst="rect">
            <a:avLst/>
          </a:prstGeom>
        </p:spPr>
      </p:pic>
    </p:spTree>
    <p:extLst>
      <p:ext uri="{BB962C8B-B14F-4D97-AF65-F5344CB8AC3E}">
        <p14:creationId xmlns:p14="http://schemas.microsoft.com/office/powerpoint/2010/main" val="2547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BDF18E8-F1C4-4343-A875-CBD9386B262F}"/>
              </a:ext>
            </a:extLst>
          </p:cNvPr>
          <p:cNvPicPr>
            <a:picLocks noChangeAspect="1"/>
          </p:cNvPicPr>
          <p:nvPr/>
        </p:nvPicPr>
        <p:blipFill rotWithShape="1">
          <a:blip r:embed="rId3"/>
          <a:srcRect r="25"/>
          <a:stretch/>
        </p:blipFill>
        <p:spPr>
          <a:xfrm>
            <a:off x="20" y="10"/>
            <a:ext cx="12188932" cy="6857990"/>
          </a:xfrm>
          <a:prstGeom prst="rect">
            <a:avLst/>
          </a:prstGeom>
        </p:spPr>
      </p:pic>
      <p:sp>
        <p:nvSpPr>
          <p:cNvPr id="4" name="TextBox 3">
            <a:extLst>
              <a:ext uri="{FF2B5EF4-FFF2-40B4-BE49-F238E27FC236}">
                <a16:creationId xmlns:a16="http://schemas.microsoft.com/office/drawing/2014/main" id="{678E1535-716F-654F-8915-899AC90A5B9E}"/>
              </a:ext>
            </a:extLst>
          </p:cNvPr>
          <p:cNvSpPr txBox="1"/>
          <p:nvPr/>
        </p:nvSpPr>
        <p:spPr>
          <a:xfrm>
            <a:off x="1703512" y="908720"/>
            <a:ext cx="7272808" cy="707886"/>
          </a:xfrm>
          <a:prstGeom prst="rect">
            <a:avLst/>
          </a:prstGeom>
          <a:noFill/>
        </p:spPr>
        <p:txBody>
          <a:bodyPr wrap="square" rtlCol="0">
            <a:spAutoFit/>
          </a:bodyPr>
          <a:lstStyle/>
          <a:p>
            <a:r>
              <a:rPr lang="en-AU" sz="4000" dirty="0">
                <a:latin typeface="Lota Grotesque Semi" pitchFamily="2" charset="77"/>
              </a:rPr>
              <a:t>What is a </a:t>
            </a:r>
            <a:r>
              <a:rPr lang="en-AU" sz="4000" b="1" dirty="0" smtClean="0">
                <a:latin typeface="Lota Grotesque Semi" pitchFamily="2" charset="77"/>
              </a:rPr>
              <a:t>Commercial </a:t>
            </a:r>
            <a:r>
              <a:rPr lang="en-AU" sz="4000" dirty="0">
                <a:latin typeface="Lota Grotesque Semi" pitchFamily="2" charset="77"/>
              </a:rPr>
              <a:t>Gallery</a:t>
            </a:r>
            <a:r>
              <a:rPr lang="en-AU" sz="4000" dirty="0" smtClean="0">
                <a:latin typeface="Lota Grotesque Semi" pitchFamily="2" charset="77"/>
              </a:rPr>
              <a:t>?</a:t>
            </a:r>
            <a:endParaRPr lang="en-AU" sz="4000" dirty="0" smtClean="0"/>
          </a:p>
        </p:txBody>
      </p:sp>
      <p:sp>
        <p:nvSpPr>
          <p:cNvPr id="6" name="Rectangle 5"/>
          <p:cNvSpPr/>
          <p:nvPr/>
        </p:nvSpPr>
        <p:spPr>
          <a:xfrm>
            <a:off x="1700364" y="1988840"/>
            <a:ext cx="4680520" cy="2554545"/>
          </a:xfrm>
          <a:prstGeom prst="rect">
            <a:avLst/>
          </a:prstGeom>
        </p:spPr>
        <p:txBody>
          <a:bodyPr wrap="square">
            <a:spAutoFit/>
          </a:bodyPr>
          <a:lstStyle/>
          <a:p>
            <a:pPr marL="342900" indent="-342900">
              <a:buFont typeface="Arial" panose="020B0604020202020204" pitchFamily="34" charset="0"/>
              <a:buChar char="•"/>
            </a:pPr>
            <a:r>
              <a:rPr lang="en-AU" sz="2000" dirty="0">
                <a:latin typeface="Lota Grotesque" pitchFamily="2" charset="77"/>
              </a:rPr>
              <a:t>Gallery that generates a revenue or is a for-profit space.</a:t>
            </a:r>
          </a:p>
          <a:p>
            <a:pPr marL="342900" indent="-342900">
              <a:buFont typeface="Arial" panose="020B0604020202020204" pitchFamily="34" charset="0"/>
              <a:buChar char="•"/>
            </a:pPr>
            <a:r>
              <a:rPr lang="en-AU" sz="2000" dirty="0">
                <a:latin typeface="Lota Grotesque" pitchFamily="2" charset="77"/>
              </a:rPr>
              <a:t>Funded by the sale of artworks, or the hire of display spaces. </a:t>
            </a:r>
          </a:p>
          <a:p>
            <a:pPr marL="342900" indent="-342900">
              <a:buFont typeface="Arial" panose="020B0604020202020204" pitchFamily="34" charset="0"/>
              <a:buChar char="•"/>
            </a:pPr>
            <a:r>
              <a:rPr lang="en-AU" sz="2000" dirty="0">
                <a:latin typeface="Lota Grotesque" pitchFamily="2" charset="77"/>
              </a:rPr>
              <a:t>Have contracted artists they represent and promote in return for retaining a percentage of artwork sales. </a:t>
            </a:r>
          </a:p>
        </p:txBody>
      </p:sp>
      <p:pic>
        <p:nvPicPr>
          <p:cNvPr id="7" name="Picture 6">
            <a:extLst>
              <a:ext uri="{FF2B5EF4-FFF2-40B4-BE49-F238E27FC236}">
                <a16:creationId xmlns:a16="http://schemas.microsoft.com/office/drawing/2014/main" id="{609733C5-A59D-DF4C-8CF3-6C72FE44FD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0056" y="1988840"/>
            <a:ext cx="3334485" cy="4710622"/>
          </a:xfrm>
          <a:prstGeom prst="rect">
            <a:avLst/>
          </a:prstGeom>
        </p:spPr>
      </p:pic>
    </p:spTree>
    <p:extLst>
      <p:ext uri="{BB962C8B-B14F-4D97-AF65-F5344CB8AC3E}">
        <p14:creationId xmlns:p14="http://schemas.microsoft.com/office/powerpoint/2010/main" val="1490465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7C4E9B87-6B8D-1A4D-A0B0-348B8C026C60}"/>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78E1535-716F-654F-8915-899AC90A5B9E}"/>
              </a:ext>
            </a:extLst>
          </p:cNvPr>
          <p:cNvSpPr txBox="1"/>
          <p:nvPr/>
        </p:nvSpPr>
        <p:spPr>
          <a:xfrm>
            <a:off x="1703512" y="908720"/>
            <a:ext cx="9145016" cy="707886"/>
          </a:xfrm>
          <a:prstGeom prst="rect">
            <a:avLst/>
          </a:prstGeom>
          <a:noFill/>
        </p:spPr>
        <p:txBody>
          <a:bodyPr wrap="square" rtlCol="0">
            <a:spAutoFit/>
          </a:bodyPr>
          <a:lstStyle/>
          <a:p>
            <a:r>
              <a:rPr lang="en-AU" sz="4000" dirty="0">
                <a:latin typeface="Lota Grotesque Semi" pitchFamily="2" charset="77"/>
              </a:rPr>
              <a:t>What is an </a:t>
            </a:r>
            <a:r>
              <a:rPr lang="en-AU" sz="4000" b="1" dirty="0">
                <a:latin typeface="Lota Grotesque Semi" pitchFamily="2" charset="77"/>
              </a:rPr>
              <a:t>Artist-run Initiative (ARI</a:t>
            </a:r>
            <a:r>
              <a:rPr lang="en-AU" sz="4000" b="1" dirty="0" smtClean="0">
                <a:latin typeface="Lota Grotesque Semi" pitchFamily="2" charset="77"/>
              </a:rPr>
              <a:t>)</a:t>
            </a:r>
            <a:r>
              <a:rPr lang="en-AU" sz="4000" dirty="0" smtClean="0">
                <a:latin typeface="Lota Grotesque Semi" pitchFamily="2" charset="77"/>
              </a:rPr>
              <a:t>?</a:t>
            </a:r>
            <a:endParaRPr lang="en-AU" sz="4000" dirty="0" smtClean="0"/>
          </a:p>
        </p:txBody>
      </p:sp>
      <p:sp>
        <p:nvSpPr>
          <p:cNvPr id="6" name="Rectangle 5"/>
          <p:cNvSpPr/>
          <p:nvPr/>
        </p:nvSpPr>
        <p:spPr>
          <a:xfrm>
            <a:off x="1700364" y="1988840"/>
            <a:ext cx="4680520" cy="1938992"/>
          </a:xfrm>
          <a:prstGeom prst="rect">
            <a:avLst/>
          </a:prstGeom>
        </p:spPr>
        <p:txBody>
          <a:bodyPr wrap="square">
            <a:spAutoFit/>
          </a:bodyPr>
          <a:lstStyle/>
          <a:p>
            <a:pPr marL="342900" indent="-342900">
              <a:buFont typeface="Arial" panose="020B0604020202020204" pitchFamily="34" charset="0"/>
              <a:buChar char="•"/>
            </a:pPr>
            <a:r>
              <a:rPr lang="en-AU" sz="2000" dirty="0">
                <a:latin typeface="Lota Grotesque" pitchFamily="2" charset="77"/>
              </a:rPr>
              <a:t>Often run by artists themselves straight out of university. </a:t>
            </a:r>
          </a:p>
          <a:p>
            <a:pPr marL="342900" indent="-342900">
              <a:buFont typeface="Arial" panose="020B0604020202020204" pitchFamily="34" charset="0"/>
              <a:buChar char="•"/>
            </a:pPr>
            <a:r>
              <a:rPr lang="en-AU" sz="2000" dirty="0">
                <a:latin typeface="Lota Grotesque" pitchFamily="2" charset="77"/>
              </a:rPr>
              <a:t>Operates as a </a:t>
            </a:r>
            <a:r>
              <a:rPr lang="en-AU" sz="2000" dirty="0" smtClean="0">
                <a:latin typeface="Lota Grotesque" pitchFamily="2" charset="77"/>
              </a:rPr>
              <a:t>grassroots </a:t>
            </a:r>
            <a:r>
              <a:rPr lang="en-AU" sz="2000" dirty="0">
                <a:latin typeface="Lota Grotesque" pitchFamily="2" charset="77"/>
              </a:rPr>
              <a:t>or not-for-profit organisation</a:t>
            </a:r>
          </a:p>
          <a:p>
            <a:pPr marL="342900" indent="-342900">
              <a:buFont typeface="Arial" panose="020B0604020202020204" pitchFamily="34" charset="0"/>
              <a:buChar char="•"/>
            </a:pPr>
            <a:r>
              <a:rPr lang="en-AU" sz="2000" dirty="0">
                <a:latin typeface="Lota Grotesque" pitchFamily="2" charset="77"/>
              </a:rPr>
              <a:t>Self-funded by artists or grant funding recipients. </a:t>
            </a:r>
          </a:p>
        </p:txBody>
      </p:sp>
      <p:pic>
        <p:nvPicPr>
          <p:cNvPr id="8" name="Picture 2">
            <a:extLst>
              <a:ext uri="{FF2B5EF4-FFF2-40B4-BE49-F238E27FC236}">
                <a16:creationId xmlns:a16="http://schemas.microsoft.com/office/drawing/2014/main" id="{9F428101-64E4-F342-BEA1-E006CEE1C3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7138" y="1988840"/>
            <a:ext cx="5684027" cy="426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852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25B1ECB2-8C55-2F47-A5DC-AADD0C074222}"/>
              </a:ext>
            </a:extLst>
          </p:cNvPr>
          <p:cNvPicPr>
            <a:picLocks noGrp="1" noChangeAspect="1"/>
          </p:cNvPicPr>
          <p:nvPr>
            <p:ph idx="4294967295"/>
          </p:nvPr>
        </p:nvPicPr>
        <p:blipFill>
          <a:blip r:embed="rId3"/>
          <a:stretch>
            <a:fillRect/>
          </a:stretch>
        </p:blipFill>
        <p:spPr>
          <a:xfrm>
            <a:off x="-65088" y="0"/>
            <a:ext cx="12257088" cy="6894513"/>
          </a:xfrm>
        </p:spPr>
      </p:pic>
      <p:sp>
        <p:nvSpPr>
          <p:cNvPr id="7" name="TextBox 6">
            <a:extLst>
              <a:ext uri="{FF2B5EF4-FFF2-40B4-BE49-F238E27FC236}">
                <a16:creationId xmlns:a16="http://schemas.microsoft.com/office/drawing/2014/main" id="{678E1535-716F-654F-8915-899AC90A5B9E}"/>
              </a:ext>
            </a:extLst>
          </p:cNvPr>
          <p:cNvSpPr txBox="1"/>
          <p:nvPr/>
        </p:nvSpPr>
        <p:spPr>
          <a:xfrm>
            <a:off x="1703512" y="908720"/>
            <a:ext cx="9649072" cy="707886"/>
          </a:xfrm>
          <a:prstGeom prst="rect">
            <a:avLst/>
          </a:prstGeom>
          <a:noFill/>
        </p:spPr>
        <p:txBody>
          <a:bodyPr wrap="square" rtlCol="0">
            <a:spAutoFit/>
          </a:bodyPr>
          <a:lstStyle/>
          <a:p>
            <a:r>
              <a:rPr lang="en-AU" sz="4000" dirty="0">
                <a:latin typeface="Lota Grotesque Semi" pitchFamily="2" charset="77"/>
              </a:rPr>
              <a:t>What are </a:t>
            </a:r>
            <a:r>
              <a:rPr lang="en-AU" sz="4000" b="1" dirty="0">
                <a:latin typeface="Lota Grotesque Semi" pitchFamily="2" charset="77"/>
              </a:rPr>
              <a:t>Alternate</a:t>
            </a:r>
            <a:r>
              <a:rPr lang="en-AU" sz="4000" dirty="0">
                <a:latin typeface="Lota Grotesque Semi" pitchFamily="2" charset="77"/>
              </a:rPr>
              <a:t> and </a:t>
            </a:r>
            <a:r>
              <a:rPr lang="en-AU" sz="4000" b="1" dirty="0">
                <a:latin typeface="Lota Grotesque Semi" pitchFamily="2" charset="77"/>
              </a:rPr>
              <a:t>Online Spaces</a:t>
            </a:r>
            <a:r>
              <a:rPr lang="en-AU" sz="4000" dirty="0">
                <a:latin typeface="Lota Grotesque Semi" pitchFamily="2" charset="77"/>
              </a:rPr>
              <a:t>?</a:t>
            </a:r>
            <a:endParaRPr lang="en-AU" sz="4000" b="1" dirty="0" smtClean="0"/>
          </a:p>
        </p:txBody>
      </p:sp>
      <p:sp>
        <p:nvSpPr>
          <p:cNvPr id="9" name="Rectangle 8"/>
          <p:cNvSpPr/>
          <p:nvPr/>
        </p:nvSpPr>
        <p:spPr>
          <a:xfrm>
            <a:off x="1700364" y="1988840"/>
            <a:ext cx="4035596" cy="2246769"/>
          </a:xfrm>
          <a:prstGeom prst="rect">
            <a:avLst/>
          </a:prstGeom>
        </p:spPr>
        <p:txBody>
          <a:bodyPr wrap="square">
            <a:spAutoFit/>
          </a:bodyPr>
          <a:lstStyle/>
          <a:p>
            <a:pPr marL="342900" indent="-342900">
              <a:buFont typeface="Arial" panose="020B0604020202020204" pitchFamily="34" charset="0"/>
              <a:buChar char="•"/>
            </a:pPr>
            <a:r>
              <a:rPr lang="en-AU" sz="2000" dirty="0">
                <a:latin typeface="Lota Grotesque" pitchFamily="2" charset="77"/>
              </a:rPr>
              <a:t>Alternate spaces include cafes’, murals in public spaces and art fairs. </a:t>
            </a:r>
          </a:p>
          <a:p>
            <a:pPr marL="342900" indent="-342900">
              <a:buFont typeface="Arial" panose="020B0604020202020204" pitchFamily="34" charset="0"/>
              <a:buChar char="•"/>
            </a:pPr>
            <a:r>
              <a:rPr lang="en-AU" sz="2000" dirty="0">
                <a:latin typeface="Lota Grotesque" pitchFamily="2" charset="77"/>
              </a:rPr>
              <a:t>Virtual or online galleries are digital websites and applications whereby the work displayed is primarily digital.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5960" y="1988840"/>
            <a:ext cx="6456040" cy="2711537"/>
          </a:xfrm>
          <a:prstGeom prst="rect">
            <a:avLst/>
          </a:prstGeom>
        </p:spPr>
      </p:pic>
    </p:spTree>
    <p:extLst>
      <p:ext uri="{BB962C8B-B14F-4D97-AF65-F5344CB8AC3E}">
        <p14:creationId xmlns:p14="http://schemas.microsoft.com/office/powerpoint/2010/main" val="375983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automatically generated">
            <a:extLst>
              <a:ext uri="{FF2B5EF4-FFF2-40B4-BE49-F238E27FC236}">
                <a16:creationId xmlns:a16="http://schemas.microsoft.com/office/drawing/2014/main" id="{D0B7F901-BDF7-AB47-BB10-BE83BAA402E4}"/>
              </a:ext>
            </a:extLst>
          </p:cNvPr>
          <p:cNvPicPr>
            <a:picLocks noGrp="1" noChangeAspect="1"/>
          </p:cNvPicPr>
          <p:nvPr>
            <p:ph idx="4294967295"/>
          </p:nvPr>
        </p:nvPicPr>
        <p:blipFill>
          <a:blip r:embed="rId3"/>
          <a:stretch>
            <a:fillRect/>
          </a:stretch>
        </p:blipFill>
        <p:spPr>
          <a:xfrm>
            <a:off x="0" y="0"/>
            <a:ext cx="12192000" cy="6858000"/>
          </a:xfrm>
        </p:spPr>
      </p:pic>
      <p:sp>
        <p:nvSpPr>
          <p:cNvPr id="4" name="TextBox 3">
            <a:extLst>
              <a:ext uri="{FF2B5EF4-FFF2-40B4-BE49-F238E27FC236}">
                <a16:creationId xmlns:a16="http://schemas.microsoft.com/office/drawing/2014/main" id="{678E1535-716F-654F-8915-899AC90A5B9E}"/>
              </a:ext>
            </a:extLst>
          </p:cNvPr>
          <p:cNvSpPr txBox="1"/>
          <p:nvPr/>
        </p:nvSpPr>
        <p:spPr>
          <a:xfrm>
            <a:off x="2354536" y="1628800"/>
            <a:ext cx="8421984" cy="4093428"/>
          </a:xfrm>
          <a:prstGeom prst="rect">
            <a:avLst/>
          </a:prstGeom>
          <a:noFill/>
        </p:spPr>
        <p:txBody>
          <a:bodyPr wrap="square" rtlCol="0">
            <a:spAutoFit/>
          </a:bodyPr>
          <a:lstStyle/>
          <a:p>
            <a:r>
              <a:rPr lang="en-AU" sz="4000" b="1" dirty="0">
                <a:latin typeface="Lota Grotesque Semi" pitchFamily="2" charset="77"/>
              </a:rPr>
              <a:t>Case Study: </a:t>
            </a:r>
            <a:r>
              <a:rPr lang="en-AU" sz="4000" dirty="0">
                <a:latin typeface="Lota Grotesque Semi" pitchFamily="2" charset="77"/>
              </a:rPr>
              <a:t>Mildura Arts Centre</a:t>
            </a:r>
            <a:r>
              <a:rPr lang="en-AU" sz="4000" dirty="0"/>
              <a:t/>
            </a:r>
            <a:br>
              <a:rPr lang="en-AU" sz="4000" dirty="0"/>
            </a:br>
            <a:endParaRPr lang="en-AU" sz="4000" dirty="0"/>
          </a:p>
          <a:p>
            <a:pPr marL="342900" indent="-342900">
              <a:buFont typeface="Arial" panose="020B0604020202020204" pitchFamily="34" charset="0"/>
              <a:buChar char="•"/>
            </a:pPr>
            <a:r>
              <a:rPr lang="en-AU" sz="2000" dirty="0">
                <a:latin typeface="Lota Grotesque" pitchFamily="2" charset="77"/>
              </a:rPr>
              <a:t>Owned by local government entity Mildura Rural City Council.</a:t>
            </a:r>
          </a:p>
          <a:p>
            <a:pPr marL="342900" indent="-342900">
              <a:buFont typeface="Arial" panose="020B0604020202020204" pitchFamily="34" charset="0"/>
              <a:buChar char="•"/>
            </a:pPr>
            <a:r>
              <a:rPr lang="en-AU" sz="2000" dirty="0">
                <a:latin typeface="Lota Grotesque" pitchFamily="2" charset="77"/>
              </a:rPr>
              <a:t>Creative Victoria (state government) also provides some funds. </a:t>
            </a:r>
          </a:p>
          <a:p>
            <a:pPr marL="342900" indent="-342900">
              <a:buFont typeface="Arial" panose="020B0604020202020204" pitchFamily="34" charset="0"/>
              <a:buChar char="•"/>
            </a:pPr>
            <a:r>
              <a:rPr lang="en-AU" sz="2000" dirty="0">
                <a:latin typeface="Lota Grotesque" pitchFamily="2" charset="77"/>
              </a:rPr>
              <a:t>Maintains a collection of artworks for community benefit. </a:t>
            </a:r>
          </a:p>
          <a:p>
            <a:pPr marL="342900" indent="-342900">
              <a:buFont typeface="Arial" panose="020B0604020202020204" pitchFamily="34" charset="0"/>
              <a:buChar char="•"/>
            </a:pPr>
            <a:r>
              <a:rPr lang="en-AU" sz="2000" dirty="0">
                <a:latin typeface="Lota Grotesque" pitchFamily="2" charset="77"/>
              </a:rPr>
              <a:t>Has exhibition spaces and art storage facilities that are designed and built according to world standards set for galleries and museums. Standards maintain the environmental conditions that ensure artworks last well into the future. </a:t>
            </a:r>
          </a:p>
          <a:p>
            <a:pPr marL="342900" indent="-342900">
              <a:buFont typeface="Arial" panose="020B0604020202020204" pitchFamily="34" charset="0"/>
              <a:buChar char="•"/>
            </a:pPr>
            <a:r>
              <a:rPr lang="en-AU" sz="2000" dirty="0">
                <a:latin typeface="Lota Grotesque" pitchFamily="2" charset="77"/>
              </a:rPr>
              <a:t>Consists of indoor and outdoor exhibition spaces for the display of artworks, as well as events and festivals. </a:t>
            </a:r>
          </a:p>
        </p:txBody>
      </p:sp>
    </p:spTree>
    <p:extLst>
      <p:ext uri="{BB962C8B-B14F-4D97-AF65-F5344CB8AC3E}">
        <p14:creationId xmlns:p14="http://schemas.microsoft.com/office/powerpoint/2010/main" val="2900145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pesVTI">
  <a:themeElements>
    <a:clrScheme name="Office">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6115</Words>
  <Application>Microsoft Office PowerPoint</Application>
  <PresentationFormat>Widescreen</PresentationFormat>
  <Paragraphs>553</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Avenir Next LT Pro</vt:lpstr>
      <vt:lpstr>Calibri</vt:lpstr>
      <vt:lpstr>Lota Grotesque</vt:lpstr>
      <vt:lpstr>Lota Grotesque Semi</vt:lpstr>
      <vt:lpstr>Tw Cen MT</vt:lpstr>
      <vt:lpstr>ShapesVTI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Knight</dc:creator>
  <cp:lastModifiedBy>Luci Marcuzzo</cp:lastModifiedBy>
  <cp:revision>40</cp:revision>
  <cp:lastPrinted>2020-07-17T01:08:56Z</cp:lastPrinted>
  <dcterms:created xsi:type="dcterms:W3CDTF">2020-05-25T06:47:58Z</dcterms:created>
  <dcterms:modified xsi:type="dcterms:W3CDTF">2020-07-28T04:08:36Z</dcterms:modified>
</cp:coreProperties>
</file>